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66" r:id="rId4"/>
    <p:sldId id="267" r:id="rId5"/>
    <p:sldId id="268" r:id="rId6"/>
    <p:sldId id="269" r:id="rId7"/>
    <p:sldId id="270" r:id="rId8"/>
    <p:sldId id="271" r:id="rId9"/>
    <p:sldId id="272" r:id="rId10"/>
    <p:sldId id="285" r:id="rId11"/>
    <p:sldId id="286" r:id="rId12"/>
    <p:sldId id="273" r:id="rId13"/>
    <p:sldId id="282" r:id="rId14"/>
    <p:sldId id="284"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image" Target="../media/image9.png"/><Relationship Id="rId4" Type="http://schemas.openxmlformats.org/officeDocument/2006/relationships/tags" Target="../tags/tag60.xml"/><Relationship Id="rId3" Type="http://schemas.openxmlformats.org/officeDocument/2006/relationships/image" Target="../media/image1.png"/><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6.xml"/><Relationship Id="rId7" Type="http://schemas.openxmlformats.org/officeDocument/2006/relationships/image" Target="../media/image5.png"/><Relationship Id="rId6" Type="http://schemas.openxmlformats.org/officeDocument/2006/relationships/tags" Target="../tags/tag15.xml"/><Relationship Id="rId5" Type="http://schemas.openxmlformats.org/officeDocument/2006/relationships/image" Target="../media/image4.png"/><Relationship Id="rId4" Type="http://schemas.openxmlformats.org/officeDocument/2006/relationships/tags" Target="../tags/tag14.xml"/><Relationship Id="rId3" Type="http://schemas.openxmlformats.org/officeDocument/2006/relationships/image" Target="../media/image3.png"/><Relationship Id="rId2" Type="http://schemas.openxmlformats.org/officeDocument/2006/relationships/tags" Target="../tags/tag13.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image" Target="../media/image8.png"/><Relationship Id="rId6" Type="http://schemas.openxmlformats.org/officeDocument/2006/relationships/tags" Target="../tags/tag23.xml"/><Relationship Id="rId5" Type="http://schemas.openxmlformats.org/officeDocument/2006/relationships/image" Target="../media/image7.png"/><Relationship Id="rId4" Type="http://schemas.openxmlformats.org/officeDocument/2006/relationships/tags" Target="../tags/tag22.xml"/><Relationship Id="rId3" Type="http://schemas.openxmlformats.org/officeDocument/2006/relationships/image" Target="../media/image3.png"/><Relationship Id="rId2" Type="http://schemas.openxmlformats.org/officeDocument/2006/relationships/tags" Target="../tags/tag21.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12" name="图片 11" descr="/Users/wangweisen/Desktop/封面页_设计模板87.png封面页_设计模板87"/>
          <p:cNvPicPr/>
          <p:nvPr userDrawn="1">
            <p:custDataLst>
              <p:tags r:id="rId2"/>
            </p:custDataLst>
          </p:nvPr>
        </p:nvPicPr>
        <p:blipFill>
          <a:blip r:embed="rId3"/>
          <a:srcRect t="2142"/>
          <a:stretch>
            <a:fillRect/>
          </a:stretch>
        </p:blipFill>
        <p:spPr>
          <a:xfrm>
            <a:off x="1270" y="0"/>
            <a:ext cx="12189460" cy="6858000"/>
          </a:xfrm>
          <a:prstGeom prst="rect">
            <a:avLst/>
          </a:prstGeom>
        </p:spPr>
      </p:pic>
      <p:pic>
        <p:nvPicPr>
          <p:cNvPr id="13" name="图片 12" descr="/Users/wangweisen/Desktop/书.png书"/>
          <p:cNvPicPr>
            <a:picLocks noChangeAspect="1"/>
          </p:cNvPicPr>
          <p:nvPr userDrawn="1">
            <p:custDataLst>
              <p:tags r:id="rId4"/>
            </p:custDataLst>
          </p:nvPr>
        </p:nvPicPr>
        <p:blipFill>
          <a:blip r:embed="rId5"/>
          <a:srcRect/>
          <a:stretch>
            <a:fillRect/>
          </a:stretch>
        </p:blipFill>
        <p:spPr>
          <a:xfrm>
            <a:off x="3305493" y="3590662"/>
            <a:ext cx="5568315" cy="3267338"/>
          </a:xfrm>
          <a:prstGeom prst="rect">
            <a:avLst/>
          </a:prstGeom>
        </p:spPr>
      </p:pic>
      <p:sp>
        <p:nvSpPr>
          <p:cNvPr id="2" name="标题 1"/>
          <p:cNvSpPr>
            <a:spLocks noGrp="1"/>
          </p:cNvSpPr>
          <p:nvPr>
            <p:ph type="ctrTitle" hasCustomPrompt="1"/>
            <p:custDataLst>
              <p:tags r:id="rId6"/>
            </p:custDataLst>
          </p:nvPr>
        </p:nvSpPr>
        <p:spPr>
          <a:xfrm>
            <a:off x="685800" y="1013931"/>
            <a:ext cx="10820400" cy="1800000"/>
          </a:xfrm>
        </p:spPr>
        <p:txBody>
          <a:bodyPr wrap="square" anchor="b">
            <a:normAutofit/>
          </a:bodyPr>
          <a:lstStyle>
            <a:lvl1pPr marL="0" indent="0" algn="ctr">
              <a:lnSpc>
                <a:spcPct val="100000"/>
              </a:lnSpc>
              <a:buFont typeface="Arial" panose="020B0604020202020204" pitchFamily="34" charset="0"/>
              <a:buNone/>
              <a:defRPr sz="5800" b="0">
                <a:solidFill>
                  <a:schemeClr val="lt1">
                    <a:lumMod val="100000"/>
                  </a:schemeClr>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normAutofit/>
          </a:bodyPr>
          <a:lstStyle/>
          <a:p>
            <a:endParaRPr lang="en-US" dirty="0"/>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0"/>
            </p:custDataLst>
          </p:nvPr>
        </p:nvSpPr>
        <p:spPr>
          <a:xfrm>
            <a:off x="685798" y="2931456"/>
            <a:ext cx="10820400" cy="504000"/>
          </a:xfrm>
        </p:spPr>
        <p:txBody>
          <a:bodyPr wrap="square" anchor="ctr" anchorCtr="0">
            <a:normAutofit/>
          </a:bodyPr>
          <a:lstStyle>
            <a:lvl1pPr marL="0" indent="0" algn="ctr">
              <a:lnSpc>
                <a:spcPct val="100000"/>
              </a:lnSpc>
              <a:buFont typeface="Arial" panose="020B0604020202020204" pitchFamily="34" charset="0"/>
              <a:buNone/>
              <a:defRPr sz="1800">
                <a:solidFill>
                  <a:schemeClr val="lt1">
                    <a:lumMod val="100000"/>
                  </a:schemeClr>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4800" y="1233488"/>
            <a:ext cx="10811400" cy="431189"/>
          </a:xfrm>
        </p:spPr>
        <p:txBody>
          <a:bodyPr wrap="square" anchor="t">
            <a:normAutofit/>
          </a:bodyPr>
          <a:lstStyle>
            <a:lvl1pPr marL="0" indent="0">
              <a:buNone/>
              <a:defRPr sz="2000" b="0">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
        <p:nvSpPr>
          <p:cNvPr id="4" name="标题 3"/>
          <p:cNvSpPr>
            <a:spLocks noGrp="1"/>
          </p:cNvSpPr>
          <p:nvPr>
            <p:ph type="title" hasCustomPrompt="1"/>
            <p:custDataLst>
              <p:tags r:id="rId6"/>
            </p:custDataLst>
          </p:nvPr>
        </p:nvSpPr>
        <p:spPr/>
        <p:txBody>
          <a:bodyPr/>
          <a:lstStyle/>
          <a:p>
            <a:r>
              <a:rPr lang="en-US" dirty="0">
                <a:latin typeface="+mj-lt"/>
              </a:rPr>
              <a:t>Click to add title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7" name="图片 6" descr="/Users/wangweisen/Desktop/封面页_设计模板87.png封面页_设计模板87"/>
          <p:cNvPicPr/>
          <p:nvPr userDrawn="1">
            <p:custDataLst>
              <p:tags r:id="rId2"/>
            </p:custDataLst>
          </p:nvPr>
        </p:nvPicPr>
        <p:blipFill>
          <a:blip r:embed="rId3"/>
          <a:srcRect t="2142"/>
          <a:stretch>
            <a:fillRect/>
          </a:stretch>
        </p:blipFill>
        <p:spPr>
          <a:xfrm>
            <a:off x="1270" y="0"/>
            <a:ext cx="12189460" cy="6858000"/>
          </a:xfrm>
          <a:prstGeom prst="rect">
            <a:avLst/>
          </a:prstGeom>
        </p:spPr>
      </p:pic>
      <p:pic>
        <p:nvPicPr>
          <p:cNvPr id="13" name="图片 12" descr="/Users/wangweisen/Desktop/花.png花"/>
          <p:cNvPicPr>
            <a:picLocks noChangeAspect="1"/>
          </p:cNvPicPr>
          <p:nvPr userDrawn="1">
            <p:custDataLst>
              <p:tags r:id="rId4"/>
            </p:custDataLst>
          </p:nvPr>
        </p:nvPicPr>
        <p:blipFill>
          <a:blip r:embed="rId5"/>
          <a:srcRect/>
          <a:stretch>
            <a:fillRect/>
          </a:stretch>
        </p:blipFill>
        <p:spPr>
          <a:xfrm>
            <a:off x="7627623" y="3783"/>
            <a:ext cx="3853177" cy="5769652"/>
          </a:xfrm>
          <a:prstGeom prst="rect">
            <a:avLst/>
          </a:prstGeom>
        </p:spPr>
      </p:pic>
      <p:sp>
        <p:nvSpPr>
          <p:cNvPr id="2" name="标题 1"/>
          <p:cNvSpPr>
            <a:spLocks noGrp="1"/>
          </p:cNvSpPr>
          <p:nvPr>
            <p:ph type="ctrTitle" hasCustomPrompt="1"/>
            <p:custDataLst>
              <p:tags r:id="rId6"/>
            </p:custDataLst>
          </p:nvPr>
        </p:nvSpPr>
        <p:spPr>
          <a:xfrm>
            <a:off x="1136015" y="2019300"/>
            <a:ext cx="6229985" cy="2355850"/>
          </a:xfrm>
        </p:spPr>
        <p:txBody>
          <a:bodyPr wrap="square" anchor="ctr">
            <a:normAutofit/>
          </a:bodyPr>
          <a:lstStyle>
            <a:lvl1pPr marL="0" indent="0" algn="l">
              <a:lnSpc>
                <a:spcPct val="100000"/>
              </a:lnSpc>
              <a:buFont typeface="Arial" panose="020B0604020202020204" pitchFamily="34" charset="0"/>
              <a:buNone/>
              <a:defRPr sz="60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lstStyle/>
          <a:p>
            <a:endParaRPr lang="en-US"/>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3"/>
            </p:custDataLst>
          </p:nvPr>
        </p:nvSpPr>
        <p:spPr/>
        <p:txBody>
          <a:bodyPr/>
          <a:lstStyle/>
          <a:p>
            <a:r>
              <a:rPr lang="en-US"/>
              <a:t>Date Area</a:t>
            </a:r>
            <a:endParaRPr lang="en-US"/>
          </a:p>
        </p:txBody>
      </p:sp>
      <p:sp>
        <p:nvSpPr>
          <p:cNvPr id="8" name="页脚占位符 7"/>
          <p:cNvSpPr>
            <a:spLocks noGrp="1"/>
          </p:cNvSpPr>
          <p:nvPr>
            <p:ph type="ftr" sz="quarter" idx="11"/>
            <p:custDataLst>
              <p:tags r:id="rId4"/>
            </p:custDataLst>
          </p:nvPr>
        </p:nvSpPr>
        <p:spPr/>
        <p:txBody>
          <a:bodyPr/>
          <a:lstStyle/>
          <a:p>
            <a:endParaRPr 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
        <p:nvSpPr>
          <p:cNvPr id="10" name="标题 9"/>
          <p:cNvSpPr>
            <a:spLocks noGrp="1"/>
          </p:cNvSpPr>
          <p:nvPr>
            <p:ph type="title" hasCustomPrompt="1"/>
            <p:custDataLst>
              <p:tags r:id="rId6"/>
            </p:custDataLst>
          </p:nvPr>
        </p:nvSpPr>
        <p:spPr/>
        <p:txBody>
          <a:bodyPr/>
          <a:lstStyle/>
          <a:p>
            <a:r>
              <a:rPr lang="en-US" dirty="0">
                <a:latin typeface="+mj-lt"/>
              </a:rPr>
              <a:t>Click to add 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0" name="图片 9" descr="/Users/wangweisen/Desktop/封面页_设计模板87.png封面页_设计模板87"/>
          <p:cNvPicPr/>
          <p:nvPr userDrawn="1">
            <p:custDataLst>
              <p:tags r:id="rId2"/>
            </p:custDataLst>
          </p:nvPr>
        </p:nvPicPr>
        <p:blipFill>
          <a:blip r:embed="rId3"/>
          <a:srcRect/>
          <a:stretch>
            <a:fillRect/>
          </a:stretch>
        </p:blipFill>
        <p:spPr>
          <a:xfrm>
            <a:off x="1200" y="159"/>
            <a:ext cx="12189600" cy="6857683"/>
          </a:xfrm>
          <a:prstGeom prst="rect">
            <a:avLst/>
          </a:prstGeom>
        </p:spPr>
      </p:pic>
      <p:pic>
        <p:nvPicPr>
          <p:cNvPr id="11" name="图片 10" descr="/Users/wangweisen/Desktop/球.png球"/>
          <p:cNvPicPr>
            <a:picLocks noChangeAspect="1"/>
          </p:cNvPicPr>
          <p:nvPr userDrawn="1">
            <p:custDataLst>
              <p:tags r:id="rId4"/>
            </p:custDataLst>
          </p:nvPr>
        </p:nvPicPr>
        <p:blipFill>
          <a:blip r:embed="rId5"/>
          <a:srcRect/>
          <a:stretch>
            <a:fillRect/>
          </a:stretch>
        </p:blipFill>
        <p:spPr>
          <a:xfrm>
            <a:off x="0" y="5244447"/>
            <a:ext cx="1798320" cy="1613553"/>
          </a:xfrm>
          <a:prstGeom prst="rect">
            <a:avLst/>
          </a:prstGeom>
        </p:spPr>
      </p:pic>
      <p:pic>
        <p:nvPicPr>
          <p:cNvPr id="12" name="图片 11" descr="/Users/wangweisen/Desktop/眼镜.png眼镜"/>
          <p:cNvPicPr>
            <a:picLocks noChangeAspect="1"/>
          </p:cNvPicPr>
          <p:nvPr userDrawn="1">
            <p:custDataLst>
              <p:tags r:id="rId6"/>
            </p:custDataLst>
          </p:nvPr>
        </p:nvPicPr>
        <p:blipFill>
          <a:blip r:embed="rId7"/>
          <a:srcRect/>
          <a:stretch>
            <a:fillRect/>
          </a:stretch>
        </p:blipFill>
        <p:spPr>
          <a:xfrm>
            <a:off x="10393680" y="0"/>
            <a:ext cx="1798320" cy="1134442"/>
          </a:xfrm>
          <a:prstGeom prst="rect">
            <a:avLst/>
          </a:prstGeom>
        </p:spPr>
      </p:pic>
      <p:pic>
        <p:nvPicPr>
          <p:cNvPr id="13" name="图片 12" descr="/Users/wangweisen/Desktop/灯泡.png灯泡"/>
          <p:cNvPicPr>
            <a:picLocks noChangeAspect="1"/>
          </p:cNvPicPr>
          <p:nvPr userDrawn="1">
            <p:custDataLst>
              <p:tags r:id="rId8"/>
            </p:custDataLst>
          </p:nvPr>
        </p:nvPicPr>
        <p:blipFill>
          <a:blip r:embed="rId9"/>
          <a:srcRect/>
          <a:stretch>
            <a:fillRect/>
          </a:stretch>
        </p:blipFill>
        <p:spPr>
          <a:xfrm>
            <a:off x="0" y="0"/>
            <a:ext cx="1367155" cy="976897"/>
          </a:xfrm>
          <a:prstGeom prst="rect">
            <a:avLst/>
          </a:prstGeom>
        </p:spPr>
      </p:pic>
      <p:sp>
        <p:nvSpPr>
          <p:cNvPr id="2" name="标题 1"/>
          <p:cNvSpPr>
            <a:spLocks noGrp="1"/>
          </p:cNvSpPr>
          <p:nvPr>
            <p:ph type="title" hasCustomPrompt="1"/>
            <p:custDataLst>
              <p:tags r:id="rId10"/>
            </p:custDataLst>
          </p:nvPr>
        </p:nvSpPr>
        <p:spPr>
          <a:xfrm>
            <a:off x="1765300" y="1438910"/>
            <a:ext cx="2273935" cy="914400"/>
          </a:xfrm>
        </p:spPr>
        <p:txBody>
          <a:bodyPr vert="horz" wrap="square" lIns="0" rtlCol="0" anchor="b" anchorCtr="0">
            <a:normAutofit/>
          </a:bodyPr>
          <a:lstStyle>
            <a:lvl1pPr marL="0" indent="0" algn="l">
              <a:buFont typeface="Arial" panose="020B0604020202020204" pitchFamily="34" charset="0"/>
              <a:buNone/>
              <a:defRPr lang="en-US" spc="0" baseline="0" dirty="0">
                <a:solidFill>
                  <a:schemeClr val="lt1">
                    <a:lumMod val="100000"/>
                  </a:schemeClr>
                </a:solidFill>
                <a:latin typeface="+mj-lt"/>
              </a:defRPr>
            </a:lvl1pPr>
          </a:lstStyle>
          <a:p>
            <a:pPr marL="0" lvl="0" algn="ctr"/>
            <a:r>
              <a:rPr lang="en-US" dirty="0">
                <a:latin typeface="+mj-lt"/>
              </a:rPr>
              <a:t>Click to add title</a:t>
            </a:r>
            <a:endParaRPr lang="en-US" dirty="0"/>
          </a:p>
        </p:txBody>
      </p:sp>
      <p:sp>
        <p:nvSpPr>
          <p:cNvPr id="7" name="日期占位符 3"/>
          <p:cNvSpPr>
            <a:spLocks noGrp="1"/>
          </p:cNvSpPr>
          <p:nvPr>
            <p:ph type="dt" sz="half" idx="10"/>
            <p:custDataLst>
              <p:tags r:id="rId11"/>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2"/>
            </p:custDataLst>
          </p:nvPr>
        </p:nvSpPr>
        <p:spPr/>
        <p:txBody>
          <a:bodyPr/>
          <a:lstStyle/>
          <a:p>
            <a:endParaRPr lang="en-US"/>
          </a:p>
        </p:txBody>
      </p:sp>
      <p:sp>
        <p:nvSpPr>
          <p:cNvPr id="9" name="灯片编号占位符 5"/>
          <p:cNvSpPr>
            <a:spLocks noGrp="1"/>
          </p:cNvSpPr>
          <p:nvPr>
            <p:ph type="sldNum" sz="quarter" idx="12"/>
            <p:custDataLst>
              <p:tags r:id="rId13"/>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9" name="图片 8" descr="/Users/wangweisen/Desktop/封面页_设计模板87.png封面页_设计模板87"/>
          <p:cNvPicPr/>
          <p:nvPr userDrawn="1">
            <p:custDataLst>
              <p:tags r:id="rId2"/>
            </p:custDataLst>
          </p:nvPr>
        </p:nvPicPr>
        <p:blipFill>
          <a:blip r:embed="rId3"/>
          <a:srcRect/>
          <a:stretch>
            <a:fillRect/>
          </a:stretch>
        </p:blipFill>
        <p:spPr>
          <a:xfrm>
            <a:off x="1200" y="159"/>
            <a:ext cx="12189600" cy="6857683"/>
          </a:xfrm>
          <a:prstGeom prst="rect">
            <a:avLst/>
          </a:prstGeom>
        </p:spPr>
      </p:pic>
      <p:pic>
        <p:nvPicPr>
          <p:cNvPr id="10" name="图片 9" descr="图层"/>
          <p:cNvPicPr>
            <a:picLocks noChangeAspect="1"/>
          </p:cNvPicPr>
          <p:nvPr userDrawn="1">
            <p:custDataLst>
              <p:tags r:id="rId4"/>
            </p:custDataLst>
          </p:nvPr>
        </p:nvPicPr>
        <p:blipFill>
          <a:blip r:embed="rId5"/>
          <a:stretch>
            <a:fillRect/>
          </a:stretch>
        </p:blipFill>
        <p:spPr>
          <a:xfrm>
            <a:off x="0" y="1585839"/>
            <a:ext cx="511162" cy="2307101"/>
          </a:xfrm>
          <a:prstGeom prst="rect">
            <a:avLst/>
          </a:prstGeom>
        </p:spPr>
      </p:pic>
      <p:pic>
        <p:nvPicPr>
          <p:cNvPr id="11" name="图片 10" descr="/Users/wangweisen/Desktop/书.png书"/>
          <p:cNvPicPr>
            <a:picLocks noChangeAspect="1"/>
          </p:cNvPicPr>
          <p:nvPr userDrawn="1">
            <p:custDataLst>
              <p:tags r:id="rId6"/>
            </p:custDataLst>
          </p:nvPr>
        </p:nvPicPr>
        <p:blipFill>
          <a:blip r:embed="rId7"/>
          <a:srcRect/>
          <a:stretch>
            <a:fillRect/>
          </a:stretch>
        </p:blipFill>
        <p:spPr>
          <a:xfrm>
            <a:off x="7541247" y="3564890"/>
            <a:ext cx="4650740" cy="3293110"/>
          </a:xfrm>
          <a:prstGeom prst="rect">
            <a:avLst/>
          </a:prstGeom>
        </p:spPr>
      </p:pic>
      <p:sp>
        <p:nvSpPr>
          <p:cNvPr id="2" name="标题 1"/>
          <p:cNvSpPr>
            <a:spLocks noGrp="1"/>
          </p:cNvSpPr>
          <p:nvPr>
            <p:ph type="title" hasCustomPrompt="1"/>
            <p:custDataLst>
              <p:tags r:id="rId8"/>
            </p:custDataLst>
          </p:nvPr>
        </p:nvSpPr>
        <p:spPr>
          <a:xfrm>
            <a:off x="711200" y="2641600"/>
            <a:ext cx="8743950" cy="1509379"/>
          </a:xfrm>
          <a:noFill/>
        </p:spPr>
        <p:txBody>
          <a:bodyPr vert="horz" wrap="square" lIns="0" tIns="0" rIns="0" bIns="0" rtlCol="0" anchor="b" anchorCtr="0">
            <a:normAutofit/>
          </a:bodyPr>
          <a:lstStyle>
            <a:lvl1pPr marL="0" indent="0" algn="ctr">
              <a:buFont typeface="Arial" panose="020B0604020202020204" pitchFamily="34" charset="0"/>
              <a:buNone/>
              <a:defRPr kumimoji="0" lang="en-US" sz="5400" b="0" i="0" u="none" strike="noStrike" kern="0" cap="none" spc="0" normalizeH="0" baseline="0" noProof="1" dirty="0">
                <a:solidFill>
                  <a:schemeClr val="lt1"/>
                </a:solidFill>
                <a:uFillTx/>
                <a:latin typeface="+mj-lt"/>
              </a:defRPr>
            </a:lvl1pPr>
          </a:lstStyle>
          <a:p>
            <a:pPr marL="0" marR="0" lvl="0" algn="ctr" fontAlgn="auto">
              <a:spcBef>
                <a:spcPts val="0"/>
              </a:spcBef>
              <a:spcAft>
                <a:spcPts val="0"/>
              </a:spcAft>
              <a:buClrTx/>
              <a:buSzTx/>
              <a:buFontTx/>
            </a:pPr>
            <a:r>
              <a:rPr lang="en-US" dirty="0">
                <a:latin typeface="+mj-lt"/>
              </a:rPr>
              <a:t>Click to add title</a:t>
            </a:r>
            <a:endParaRPr lang="en-US" dirty="0"/>
          </a:p>
        </p:txBody>
      </p:sp>
      <p:sp>
        <p:nvSpPr>
          <p:cNvPr id="8" name="节编号 3"/>
          <p:cNvSpPr>
            <a:spLocks noGrp="1"/>
          </p:cNvSpPr>
          <p:nvPr>
            <p:ph type="body" sz="quarter" idx="13" hasCustomPrompt="1"/>
            <p:custDataLst>
              <p:tags r:id="rId9"/>
            </p:custDataLst>
          </p:nvPr>
        </p:nvSpPr>
        <p:spPr>
          <a:xfrm>
            <a:off x="711200" y="646328"/>
            <a:ext cx="8743950" cy="1824574"/>
          </a:xfrm>
          <a:noFill/>
        </p:spPr>
        <p:txBody>
          <a:bodyPr wrap="none" lIns="0" tIns="0" rIns="0" bIns="0" anchor="b">
            <a:normAutofit/>
          </a:bodyPr>
          <a:lstStyle>
            <a:lvl1pPr marL="0" indent="0" algn="ctr">
              <a:buFont typeface="Arial" panose="020B0604020202020204" pitchFamily="34" charset="0"/>
              <a:buNone/>
              <a:defRPr lang="en-US" sz="8000" b="0" spc="0" baseline="0" dirty="0">
                <a:solidFill>
                  <a:schemeClr val="accent1">
                    <a:lumMod val="60000"/>
                    <a:lumOff val="40000"/>
                  </a:schemeClr>
                </a:solidFill>
                <a:latin typeface="+mn-lt"/>
              </a:defRPr>
            </a:lvl1pPr>
          </a:lstStyle>
          <a:p>
            <a:pPr marL="0" lvl="0" algn="ctr"/>
            <a:r>
              <a:rPr lang="en-US" dirty="0">
                <a:latin typeface="+mn-lt"/>
              </a:rPr>
              <a:t>Click to add text</a:t>
            </a:r>
            <a:endParaRPr lang="en-US" dirty="0"/>
          </a:p>
        </p:txBody>
      </p:sp>
      <p:sp>
        <p:nvSpPr>
          <p:cNvPr id="4" name="日期占位符 4"/>
          <p:cNvSpPr>
            <a:spLocks noGrp="1"/>
          </p:cNvSpPr>
          <p:nvPr>
            <p:ph type="dt" sz="half" idx="10"/>
            <p:custDataLst>
              <p:tags r:id="rId10"/>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11"/>
            </p:custDataLst>
          </p:nvPr>
        </p:nvSpPr>
        <p:spPr/>
        <p:txBody>
          <a:bodyPr/>
          <a:lstStyle/>
          <a:p>
            <a:endParaRPr lang="en-US"/>
          </a:p>
        </p:txBody>
      </p:sp>
      <p:sp>
        <p:nvSpPr>
          <p:cNvPr id="6" name="灯片编号占位符 6"/>
          <p:cNvSpPr>
            <a:spLocks noGrp="1"/>
          </p:cNvSpPr>
          <p:nvPr>
            <p:ph type="sldNum" sz="quarter" idx="12"/>
            <p:custDataLst>
              <p:tags r:id="rId12"/>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2"/>
            </p:custDataLst>
          </p:nvPr>
        </p:nvSpPr>
        <p:spPr>
          <a:xfrm>
            <a:off x="694800" y="1233488"/>
            <a:ext cx="5181600" cy="4944112"/>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6313200" y="1233488"/>
            <a:ext cx="5181600" cy="4944112"/>
          </a:xfrm>
        </p:spPr>
        <p:txBody>
          <a:bodyPr wrap="square">
            <a:normAutofit/>
          </a:bodyPr>
          <a:lstStyle/>
          <a:p>
            <a:pPr lvl="0"/>
            <a:r>
              <a:rPr lang="en-US" dirty="0">
                <a:latin typeface="+mn-lt"/>
              </a:rPr>
              <a:t>Click to add text</a:t>
            </a:r>
            <a:endParaRPr lang="en-US" dirty="0"/>
          </a:p>
        </p:txBody>
      </p:sp>
      <p:sp>
        <p:nvSpPr>
          <p:cNvPr id="8" name="标题 7"/>
          <p:cNvSpPr>
            <a:spLocks noGrp="1"/>
          </p:cNvSpPr>
          <p:nvPr>
            <p:ph type="title" hasCustomPrompt="1"/>
            <p:custDataLst>
              <p:tags r:id="rId4"/>
            </p:custDataLst>
          </p:nvPr>
        </p:nvSpPr>
        <p:spPr>
          <a:xfrm>
            <a:off x="694800" y="360000"/>
            <a:ext cx="10800000" cy="720000"/>
          </a:xfrm>
        </p:spPr>
        <p:txBody>
          <a:bodyPr/>
          <a:lstStyle/>
          <a:p>
            <a:r>
              <a:rPr lang="en-US" dirty="0">
                <a:latin typeface="+mj-lt"/>
              </a:rPr>
              <a:t>Click to add title</a:t>
            </a:r>
            <a:endParaRPr lang="en-US" dirty="0"/>
          </a:p>
        </p:txBody>
      </p:sp>
      <p:sp>
        <p:nvSpPr>
          <p:cNvPr id="9" name="日期占位符 8"/>
          <p:cNvSpPr>
            <a:spLocks noGrp="1"/>
          </p:cNvSpPr>
          <p:nvPr>
            <p:ph type="dt" sz="half" idx="10"/>
            <p:custDataLst>
              <p:tags r:id="rId5"/>
            </p:custDataLst>
          </p:nvPr>
        </p:nvSpPr>
        <p:spPr/>
        <p:txBody>
          <a:bodyPr/>
          <a:lstStyle/>
          <a:p>
            <a:r>
              <a:rPr lang="en-US"/>
              <a:t>Date Area</a:t>
            </a:r>
            <a:endParaRPr lang="en-US"/>
          </a:p>
        </p:txBody>
      </p:sp>
      <p:sp>
        <p:nvSpPr>
          <p:cNvPr id="10" name="页脚占位符 9"/>
          <p:cNvSpPr>
            <a:spLocks noGrp="1"/>
          </p:cNvSpPr>
          <p:nvPr>
            <p:ph type="ftr" sz="quarter" idx="11"/>
            <p:custDataLst>
              <p:tags r:id="rId6"/>
            </p:custDataLst>
          </p:nvPr>
        </p:nvSpPr>
        <p:spPr/>
        <p:txBody>
          <a:bodyPr/>
          <a:lstStyle/>
          <a:p>
            <a:endParaRPr lang="en-US" dirty="0"/>
          </a:p>
        </p:txBody>
      </p:sp>
      <p:sp>
        <p:nvSpPr>
          <p:cNvPr id="11" name="灯片编号占位符 10"/>
          <p:cNvSpPr>
            <a:spLocks noGrp="1"/>
          </p:cNvSpPr>
          <p:nvPr>
            <p:ph type="sldNum" sz="quarter" idx="12"/>
            <p:custDataLst>
              <p:tags r:id="rId7"/>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4800" y="1246687"/>
            <a:ext cx="5157787" cy="376959"/>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694800" y="1740878"/>
            <a:ext cx="5157787" cy="4448786"/>
          </a:xfrm>
        </p:spPr>
        <p:txBody>
          <a:bodyPr wrap="square">
            <a:normAutofit/>
          </a:bodyPr>
          <a:lstStyle>
            <a:lvl1pPr>
              <a:defRPr sz="2200">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6311612" y="1246687"/>
            <a:ext cx="5183188" cy="376959"/>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6311612" y="1740878"/>
            <a:ext cx="5183188" cy="4448786"/>
          </a:xfrm>
        </p:spPr>
        <p:txBody>
          <a:bodyPr wrap="square">
            <a:normAutofit/>
          </a:bodyPr>
          <a:lstStyle>
            <a:lvl1pPr>
              <a:defRPr sz="2200">
                <a:latin typeface="+mn-lt"/>
              </a:defRPr>
            </a:lvl1pPr>
          </a:lstStyle>
          <a:p>
            <a:pPr lvl="0"/>
            <a:r>
              <a:rPr lang="en-US" dirty="0">
                <a:latin typeface="+mn-lt"/>
              </a:rPr>
              <a:t>Click to add text</a:t>
            </a:r>
            <a:endParaRPr lang="en-US" dirty="0"/>
          </a:p>
        </p:txBody>
      </p:sp>
      <p:sp>
        <p:nvSpPr>
          <p:cNvPr id="10" name="标题 9"/>
          <p:cNvSpPr>
            <a:spLocks noGrp="1"/>
          </p:cNvSpPr>
          <p:nvPr>
            <p:ph type="title" hasCustomPrompt="1"/>
            <p:custDataLst>
              <p:tags r:id="rId6"/>
            </p:custDataLst>
          </p:nvPr>
        </p:nvSpPr>
        <p:spPr>
          <a:xfrm>
            <a:off x="694800" y="360000"/>
            <a:ext cx="10800000" cy="720000"/>
          </a:xfrm>
        </p:spPr>
        <p:txBody>
          <a:bodyPr/>
          <a:lstStyle/>
          <a:p>
            <a:r>
              <a:rPr lang="en-US" dirty="0">
                <a:latin typeface="+mj-lt"/>
              </a:rPr>
              <a:t>Click to add title</a:t>
            </a:r>
            <a:endParaRPr lang="en-US" dirty="0"/>
          </a:p>
        </p:txBody>
      </p:sp>
      <p:sp>
        <p:nvSpPr>
          <p:cNvPr id="11" name="日期占位符 10"/>
          <p:cNvSpPr>
            <a:spLocks noGrp="1"/>
          </p:cNvSpPr>
          <p:nvPr>
            <p:ph type="dt" sz="half" idx="10"/>
            <p:custDataLst>
              <p:tags r:id="rId7"/>
            </p:custDataLst>
          </p:nvPr>
        </p:nvSpPr>
        <p:spPr/>
        <p:txBody>
          <a:bodyPr/>
          <a:lstStyle/>
          <a:p>
            <a:r>
              <a:rPr lang="en-US"/>
              <a:t>Date Area</a:t>
            </a:r>
            <a:endParaRPr lang="en-US"/>
          </a:p>
        </p:txBody>
      </p:sp>
      <p:sp>
        <p:nvSpPr>
          <p:cNvPr id="12" name="页脚占位符 11"/>
          <p:cNvSpPr>
            <a:spLocks noGrp="1"/>
          </p:cNvSpPr>
          <p:nvPr>
            <p:ph type="ftr" sz="quarter" idx="11"/>
            <p:custDataLst>
              <p:tags r:id="rId8"/>
            </p:custDataLst>
          </p:nvPr>
        </p:nvSpPr>
        <p:spPr/>
        <p:txBody>
          <a:bodyPr/>
          <a:lstStyle/>
          <a:p>
            <a:endParaRPr lang="en-US" dirty="0"/>
          </a:p>
        </p:txBody>
      </p:sp>
      <p:sp>
        <p:nvSpPr>
          <p:cNvPr id="13" name="灯片编号占位符 12"/>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标题 5"/>
          <p:cNvSpPr>
            <a:spLocks noGrp="1"/>
          </p:cNvSpPr>
          <p:nvPr>
            <p:ph type="title" hasCustomPrompt="1"/>
            <p:custDataLst>
              <p:tags r:id="rId2"/>
            </p:custDataLst>
          </p:nvPr>
        </p:nvSpPr>
        <p:spPr/>
        <p:txBody>
          <a:bodyPr/>
          <a:lstStyle/>
          <a:p>
            <a:r>
              <a:rPr lang="en-US" dirty="0">
                <a:latin typeface="+mj-lt"/>
              </a:rPr>
              <a:t>Click to add title</a:t>
            </a:r>
            <a:endParaRPr lang="en-US" dirty="0"/>
          </a:p>
        </p:txBody>
      </p:sp>
      <p:sp>
        <p:nvSpPr>
          <p:cNvPr id="7" name="日期占位符 6"/>
          <p:cNvSpPr>
            <a:spLocks noGrp="1"/>
          </p:cNvSpPr>
          <p:nvPr>
            <p:ph type="dt" sz="half" idx="10"/>
            <p:custDataLst>
              <p:tags r:id="rId3"/>
            </p:custDataLst>
          </p:nvPr>
        </p:nvSpPr>
        <p:spPr/>
        <p:txBody>
          <a:bodyPr/>
          <a:lstStyle/>
          <a:p>
            <a:r>
              <a:rPr lang="en-US"/>
              <a:t>Date Area</a:t>
            </a:r>
            <a:endParaRPr lang="en-US"/>
          </a:p>
        </p:txBody>
      </p:sp>
      <p:sp>
        <p:nvSpPr>
          <p:cNvPr id="8" name="页脚占位符 7"/>
          <p:cNvSpPr>
            <a:spLocks noGrp="1"/>
          </p:cNvSpPr>
          <p:nvPr>
            <p:ph type="ftr" sz="quarter" idx="11"/>
            <p:custDataLst>
              <p:tags r:id="rId4"/>
            </p:custDataLst>
          </p:nvPr>
        </p:nvSpPr>
        <p:spPr/>
        <p:txBody>
          <a:bodyPr/>
          <a:lstStyle/>
          <a:p>
            <a:endParaRPr 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p>
            <a:r>
              <a:rPr lang="en-US"/>
              <a:t>Date Area</a:t>
            </a:r>
            <a:endParaRPr lang="en-US"/>
          </a:p>
        </p:txBody>
      </p:sp>
      <p:sp>
        <p:nvSpPr>
          <p:cNvPr id="6" name="页脚占位符 5"/>
          <p:cNvSpPr>
            <a:spLocks noGrp="1"/>
          </p:cNvSpPr>
          <p:nvPr>
            <p:ph type="ftr" sz="quarter" idx="11"/>
            <p:custDataLst>
              <p:tags r:id="rId3"/>
            </p:custDataLst>
          </p:nvPr>
        </p:nvSpPr>
        <p:spPr/>
        <p:txBody>
          <a:bodyPr/>
          <a:lstStyle/>
          <a:p>
            <a:endParaRPr lang="en-US" dirty="0"/>
          </a:p>
        </p:txBody>
      </p:sp>
      <p:sp>
        <p:nvSpPr>
          <p:cNvPr id="7" name="灯片编号占位符 6"/>
          <p:cNvSpPr>
            <a:spLocks noGrp="1"/>
          </p:cNvSpPr>
          <p:nvPr>
            <p:ph type="sldNum" sz="quarter" idx="12"/>
            <p:custDataLst>
              <p:tags r:id="rId4"/>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838200" y="360000"/>
            <a:ext cx="10515600" cy="581760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image" Target="../media/image3.png"/><Relationship Id="rId12" Type="http://schemas.openxmlformats.org/officeDocument/2006/relationships/tags" Target="../tags/tag65.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9" name="图片 8" descr="/Users/wangweisen/Desktop/封面页_设计模板87.png封面页_设计模板87"/>
          <p:cNvPicPr/>
          <p:nvPr userDrawn="1">
            <p:custDataLst>
              <p:tags r:id="rId12"/>
            </p:custDataLst>
          </p:nvPr>
        </p:nvPicPr>
        <p:blipFill>
          <a:blip r:embed="rId13"/>
          <a:srcRect/>
          <a:stretch>
            <a:fillRect/>
          </a:stretch>
        </p:blipFill>
        <p:spPr>
          <a:xfrm>
            <a:off x="1200" y="0"/>
            <a:ext cx="12189600" cy="6858000"/>
          </a:xfrm>
          <a:prstGeom prst="rect">
            <a:avLst/>
          </a:prstGeom>
        </p:spPr>
      </p:pic>
      <p:sp>
        <p:nvSpPr>
          <p:cNvPr id="2" name="标题占位符 1"/>
          <p:cNvSpPr>
            <a:spLocks noGrp="1"/>
          </p:cNvSpPr>
          <p:nvPr>
            <p:ph type="title"/>
            <p:custDataLst>
              <p:tags r:id="rId14"/>
            </p:custDataLst>
          </p:nvPr>
        </p:nvSpPr>
        <p:spPr>
          <a:xfrm>
            <a:off x="69480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694800" y="1233488"/>
            <a:ext cx="10811400" cy="4944112"/>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694800" y="6356350"/>
            <a:ext cx="2743200" cy="365125"/>
          </a:xfrm>
          <a:prstGeom prst="rect">
            <a:avLst/>
          </a:prstGeom>
        </p:spPr>
        <p:txBody>
          <a:bodyPr vert="horz" wrap="square" lIns="0" tIns="0" rIns="0" bIns="0" rtlCol="0" anchor="ctr">
            <a:normAutofit/>
          </a:bodyPr>
          <a:lstStyle>
            <a:lvl1pPr algn="l">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0" tIns="0" rIns="0" bIns="0" rtlCol="0" anchor="ctr">
            <a:normAutofit/>
          </a:bodyPr>
          <a:lstStyle>
            <a:lvl1pPr algn="ct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8"/>
            </p:custDataLst>
          </p:nvPr>
        </p:nvSpPr>
        <p:spPr>
          <a:xfrm>
            <a:off x="8763000" y="6356350"/>
            <a:ext cx="2743200" cy="365125"/>
          </a:xfrm>
          <a:prstGeom prst="rect">
            <a:avLst/>
          </a:prstGeom>
        </p:spPr>
        <p:txBody>
          <a:bodyPr vert="horz" wrap="square" lIns="0" tIns="0" rIns="0" bIns="0" rtlCol="0" anchor="ctr">
            <a:normAutofit/>
          </a:bodyP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fld>
            <a:endParaRPr lang="en-US"/>
          </a:p>
        </p:txBody>
      </p:sp>
      <p:sp>
        <p:nvSpPr>
          <p:cNvPr id="8"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600" b="1"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lt1">
              <a:lumMod val="100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lt1">
              <a:lumMod val="100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lt1">
              <a:lumMod val="100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lt1">
              <a:lumMod val="10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3.xml"/><Relationship Id="rId2" Type="http://schemas.openxmlformats.org/officeDocument/2006/relationships/image" Target="../media/image10.jpeg"/><Relationship Id="rId1" Type="http://schemas.openxmlformats.org/officeDocument/2006/relationships/tags" Target="../tags/tag7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5.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6.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8.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9.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0.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1.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3.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9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9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7.xml"/><Relationship Id="rId1" Type="http://schemas.openxmlformats.org/officeDocument/2006/relationships/tags" Target="../tags/tag9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9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5.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7.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058545" y="1919605"/>
            <a:ext cx="10330180" cy="1509395"/>
          </a:xfrm>
        </p:spPr>
        <p:txBody>
          <a:bodyPr>
            <a:normAutofit fontScale="90000"/>
          </a:bodyPr>
          <a:lstStyle/>
          <a:p>
            <a:r>
              <a:rPr lang="en-US" sz="5000">
                <a:solidFill>
                  <a:schemeClr val="accent1"/>
                </a:solidFill>
                <a:latin typeface="Times New Roman" panose="02020603050405020304" charset="0"/>
                <a:cs typeface="Times New Roman" panose="02020603050405020304" charset="0"/>
              </a:rPr>
              <a:t>CƠ SỞ NGÀNH </a:t>
            </a:r>
            <a:br>
              <a:rPr lang="en-US" sz="5000">
                <a:solidFill>
                  <a:schemeClr val="accent1"/>
                </a:solidFill>
                <a:latin typeface="Times New Roman" panose="02020603050405020304" charset="0"/>
                <a:cs typeface="Times New Roman" panose="02020603050405020304" charset="0"/>
              </a:rPr>
            </a:br>
            <a:r>
              <a:rPr lang="en-US" sz="5000">
                <a:solidFill>
                  <a:schemeClr val="accent1"/>
                </a:solidFill>
                <a:latin typeface="Times New Roman" panose="02020603050405020304" charset="0"/>
                <a:cs typeface="Times New Roman" panose="02020603050405020304" charset="0"/>
              </a:rPr>
              <a:t>WEBSITE GIỚI THIỆU XE Ô TÔ </a:t>
            </a:r>
            <a:endParaRPr lang="en-US" sz="5000">
              <a:solidFill>
                <a:schemeClr val="accent1"/>
              </a:solidFill>
              <a:latin typeface="Times New Roman" panose="02020603050405020304" charset="0"/>
              <a:cs typeface="Times New Roman" panose="02020603050405020304" charset="0"/>
            </a:endParaRPr>
          </a:p>
        </p:txBody>
      </p:sp>
      <p:sp>
        <p:nvSpPr>
          <p:cNvPr id="3" name="Text Box 2"/>
          <p:cNvSpPr txBox="1"/>
          <p:nvPr/>
        </p:nvSpPr>
        <p:spPr>
          <a:xfrm>
            <a:off x="912495" y="532130"/>
            <a:ext cx="4064000" cy="607060"/>
          </a:xfrm>
          <a:prstGeom prst="rect">
            <a:avLst/>
          </a:prstGeom>
          <a:noFill/>
        </p:spPr>
        <p:txBody>
          <a:bodyPr wrap="square" rtlCol="0">
            <a:noAutofit/>
          </a:bodyPr>
          <a:p>
            <a:pPr algn="l"/>
            <a:endParaRPr lang="en-US" dirty="0"/>
          </a:p>
        </p:txBody>
      </p:sp>
      <p:pic>
        <p:nvPicPr>
          <p:cNvPr id="5" name="Picture -2147482624" descr="images"/>
          <p:cNvPicPr>
            <a:picLocks noChangeAspect="1"/>
          </p:cNvPicPr>
          <p:nvPr/>
        </p:nvPicPr>
        <p:blipFill>
          <a:blip r:embed="rId2"/>
          <a:stretch>
            <a:fillRect/>
          </a:stretch>
        </p:blipFill>
        <p:spPr>
          <a:xfrm>
            <a:off x="608013" y="387033"/>
            <a:ext cx="915035" cy="895985"/>
          </a:xfrm>
          <a:prstGeom prst="rect">
            <a:avLst/>
          </a:prstGeom>
          <a:noFill/>
          <a:ln w="9525">
            <a:noFill/>
          </a:ln>
        </p:spPr>
      </p:pic>
      <p:sp>
        <p:nvSpPr>
          <p:cNvPr id="8" name="Text Box 7"/>
          <p:cNvSpPr txBox="1"/>
          <p:nvPr/>
        </p:nvSpPr>
        <p:spPr>
          <a:xfrm>
            <a:off x="608330" y="4065270"/>
            <a:ext cx="6638925" cy="1443355"/>
          </a:xfrm>
          <a:prstGeom prst="rect">
            <a:avLst/>
          </a:prstGeom>
          <a:noFill/>
        </p:spPr>
        <p:txBody>
          <a:bodyPr wrap="square" rtlCol="0">
            <a:noAutofit/>
          </a:bodyPr>
          <a:p>
            <a:pPr algn="l"/>
            <a:r>
              <a:rPr lang="vi-VN" altLang="en-US" sz="2500">
                <a:solidFill>
                  <a:srgbClr val="FFFF00"/>
                </a:solidFill>
                <a:latin typeface="Times New Roman" panose="02020603050405020304" charset="0"/>
                <a:cs typeface="Times New Roman" panose="02020603050405020304" charset="0"/>
                <a:sym typeface="+mn-ea"/>
              </a:rPr>
              <a:t>Nguyễn Thành Trung 110122195 DA22TTC</a:t>
            </a:r>
            <a:endParaRPr lang="vi-VN" altLang="en-US" sz="2500">
              <a:solidFill>
                <a:srgbClr val="FFFF00"/>
              </a:solidFill>
              <a:latin typeface="Times New Roman" panose="02020603050405020304" charset="0"/>
              <a:cs typeface="Times New Roman" panose="02020603050405020304" charset="0"/>
              <a:sym typeface="+mn-ea"/>
            </a:endParaRPr>
          </a:p>
          <a:p>
            <a:pPr algn="l"/>
            <a:r>
              <a:rPr lang="vi-VN" altLang="en-US" sz="2500">
                <a:solidFill>
                  <a:srgbClr val="FFFF00"/>
                </a:solidFill>
                <a:latin typeface="Times New Roman" panose="02020603050405020304" charset="0"/>
                <a:cs typeface="Times New Roman" panose="02020603050405020304" charset="0"/>
                <a:sym typeface="+mn-ea"/>
              </a:rPr>
              <a:t> </a:t>
            </a:r>
            <a:endParaRPr lang="vi-VN" altLang="en-US" sz="2500">
              <a:solidFill>
                <a:srgbClr val="FFFF00"/>
              </a:solidFill>
              <a:latin typeface="Times New Roman" panose="02020603050405020304" charset="0"/>
              <a:cs typeface="Times New Roman" panose="02020603050405020304" charset="0"/>
              <a:sym typeface="+mn-ea"/>
            </a:endParaRPr>
          </a:p>
          <a:p>
            <a:pPr algn="l"/>
            <a:r>
              <a:rPr lang="vi-VN" altLang="en-US" sz="2500">
                <a:solidFill>
                  <a:srgbClr val="FFFF00"/>
                </a:solidFill>
                <a:latin typeface="Times New Roman" panose="02020603050405020304" charset="0"/>
                <a:cs typeface="Times New Roman" panose="02020603050405020304" charset="0"/>
                <a:sym typeface="+mn-ea"/>
              </a:rPr>
              <a:t>GVHD: Phạm Thị Trúc Mai</a:t>
            </a:r>
            <a:endParaRPr lang="vi-VN" altLang="en-US" sz="2500">
              <a:solidFill>
                <a:srgbClr val="FFFF00"/>
              </a:solidFill>
              <a:latin typeface="Times New Roman" panose="02020603050405020304" charset="0"/>
              <a:cs typeface="Times New Roman" panose="02020603050405020304" charset="0"/>
            </a:endParaRPr>
          </a:p>
          <a:p>
            <a:pPr algn="l"/>
            <a:r>
              <a:rPr lang="vi-VN" altLang="en-US" sz="2500">
                <a:solidFill>
                  <a:srgbClr val="FFFF00"/>
                </a:solidFill>
                <a:latin typeface="Times New Roman" panose="02020603050405020304" charset="0"/>
                <a:cs typeface="Times New Roman" panose="02020603050405020304" charset="0"/>
                <a:sym typeface="+mn-ea"/>
              </a:rPr>
              <a:t>  </a:t>
            </a:r>
            <a:endParaRPr lang="vi-VN" altLang="en-US" sz="2500" dirty="0">
              <a:solidFill>
                <a:srgbClr val="FFFF00"/>
              </a:solidFill>
              <a:latin typeface="Times New Roman" panose="02020603050405020304" charset="0"/>
              <a:cs typeface="Times New Roman" panose="02020603050405020304" charset="0"/>
              <a:sym typeface="+mn-ea"/>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pPr algn="ctr"/>
            <a:r>
              <a:rPr lang="vi-VN" altLang="en-US" sz="4000">
                <a:solidFill>
                  <a:schemeClr val="accent1"/>
                </a:solidFill>
                <a:latin typeface="Calibri Light" panose="020F0302020204030204" charset="0"/>
                <a:cs typeface="Calibri Light" panose="020F0302020204030204" charset="0"/>
              </a:rPr>
              <a:t>4.</a:t>
            </a:r>
            <a:r>
              <a:rPr lang="en-US" altLang="en-US" sz="4000">
                <a:solidFill>
                  <a:schemeClr val="accent1"/>
                </a:solidFill>
                <a:latin typeface="Calibri Light" panose="020F0302020204030204" charset="0"/>
                <a:cs typeface="Calibri Light" panose="020F0302020204030204" charset="0"/>
              </a:rPr>
              <a:t>Phác Thảo Giao Diện</a:t>
            </a:r>
            <a:endParaRPr lang="en-US" altLang="en-US" sz="4000">
              <a:solidFill>
                <a:schemeClr val="accent1"/>
              </a:solidFill>
              <a:latin typeface="Calibri Light" panose="020F0302020204030204" charset="0"/>
              <a:cs typeface="Calibri Light" panose="020F0302020204030204" charset="0"/>
            </a:endParaRPr>
          </a:p>
        </p:txBody>
      </p:sp>
      <p:pic>
        <p:nvPicPr>
          <p:cNvPr id="-2147482617" name="Picture 141"/>
          <p:cNvPicPr>
            <a:picLocks noChangeAspect="1"/>
          </p:cNvPicPr>
          <p:nvPr>
            <p:ph idx="1"/>
          </p:nvPr>
        </p:nvPicPr>
        <p:blipFill>
          <a:blip r:embed="rId1"/>
          <a:stretch>
            <a:fillRect/>
          </a:stretch>
        </p:blipFill>
        <p:spPr>
          <a:xfrm>
            <a:off x="1868805" y="1233805"/>
            <a:ext cx="8462010" cy="4944110"/>
          </a:xfrm>
          <a:prstGeom prst="rect">
            <a:avLst/>
          </a:prstGeom>
          <a:noFill/>
          <a:ln w="9525">
            <a:noFill/>
          </a:ln>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494665" y="119380"/>
            <a:ext cx="7294245" cy="6414135"/>
          </a:xfrm>
          <a:prstGeom prst="rect">
            <a:avLst/>
          </a:prstGeom>
          <a:noFill/>
        </p:spPr>
        <p:txBody>
          <a:bodyPr wrap="square" rtlCol="0">
            <a:noAutofit/>
          </a:bodyPr>
          <a:p>
            <a:pPr algn="l"/>
            <a:r>
              <a:rPr lang="vi-VN" altLang="en-US" sz="3000" b="1">
                <a:solidFill>
                  <a:schemeClr val="accent1"/>
                </a:solidFill>
                <a:latin typeface="Calibri Light" panose="020F0302020204030204" charset="0"/>
                <a:cs typeface="Calibri Light" panose="020F0302020204030204" charset="0"/>
                <a:sym typeface="+mn-ea"/>
              </a:rPr>
              <a:t>2. Các chức năng của website</a:t>
            </a:r>
            <a:endParaRPr lang="vi-VN" altLang="en-US" sz="3000" b="1">
              <a:solidFill>
                <a:schemeClr val="accent1"/>
              </a:solidFill>
              <a:latin typeface="Calibri Light" panose="020F0302020204030204" charset="0"/>
              <a:cs typeface="Calibri Light" panose="020F0302020204030204" charset="0"/>
              <a:sym typeface="+mn-ea"/>
            </a:endParaRPr>
          </a:p>
          <a:p>
            <a:pPr algn="l"/>
            <a:endParaRPr lang="vi-VN" altLang="en-US" sz="3000" b="1">
              <a:solidFill>
                <a:srgbClr val="FFFF00"/>
              </a:solidFill>
              <a:latin typeface="Calibri Light" panose="020F0302020204030204" charset="0"/>
              <a:cs typeface="Calibri Light" panose="020F0302020204030204" charset="0"/>
            </a:endParaRPr>
          </a:p>
          <a:p>
            <a:pPr algn="l"/>
            <a:r>
              <a:rPr lang="vi-VN" altLang="en-US" sz="3000" b="1">
                <a:solidFill>
                  <a:srgbClr val="FFFF00"/>
                </a:solidFill>
                <a:latin typeface="Calibri Light" panose="020F0302020204030204" charset="0"/>
                <a:cs typeface="Calibri Light" panose="020F0302020204030204" charset="0"/>
              </a:rPr>
              <a:t>  Để thiết kế “Website giới thiệu xe ô tô” xây dựng các chức năng rất là quan trọng với trang Web này đã áp dụng các chức: Tìm kiếm, lọc sản phẩm, đánh giá sản phẩm. Để đáp ứng các chức năng này đã sử dụng API giả lập JSON để truy xuất dữ liệu lên sản phẩm và các chức năng chính.</a:t>
            </a:r>
            <a:endParaRPr lang="vi-VN" altLang="en-US" sz="3000" b="1">
              <a:solidFill>
                <a:srgbClr val="FFFF00"/>
              </a:solidFill>
              <a:latin typeface="Calibri Light" panose="020F0302020204030204" charset="0"/>
              <a:cs typeface="Calibri Light" panose="020F0302020204030204" charset="0"/>
            </a:endParaRPr>
          </a:p>
          <a:p>
            <a:pPr algn="l"/>
            <a:endParaRPr lang="vi-VN" altLang="en-US" sz="3000" b="1"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24510" y="742950"/>
            <a:ext cx="7809865" cy="5729605"/>
          </a:xfrm>
          <a:prstGeom prst="rect">
            <a:avLst/>
          </a:prstGeom>
          <a:noFill/>
        </p:spPr>
        <p:txBody>
          <a:bodyPr wrap="square" rtlCol="0">
            <a:noAutofit/>
          </a:bodyPr>
          <a:p>
            <a:pPr algn="l"/>
            <a:r>
              <a:rPr lang="vi-VN" altLang="en-US" sz="3000" dirty="0">
                <a:solidFill>
                  <a:srgbClr val="FFFF00"/>
                </a:solidFill>
              </a:rPr>
              <a:t> </a:t>
            </a:r>
            <a:r>
              <a:rPr lang="vi-VN" altLang="en-US" sz="3000" dirty="0">
                <a:solidFill>
                  <a:srgbClr val="FFFF00"/>
                </a:solidFill>
                <a:latin typeface="Calibri Light" panose="020F0302020204030204" charset="0"/>
                <a:cs typeface="Calibri Light" panose="020F0302020204030204" charset="0"/>
              </a:rPr>
              <a:t> -Với chức năng tìm kiếm giúp người dùng có thể tìm kiếm dễ dàng và nhanh chóng những loại xe mà người dùng muốn tìm kiếm.</a:t>
            </a:r>
            <a:endParaRPr lang="vi-VN" altLang="en-US" sz="3000" dirty="0">
              <a:solidFill>
                <a:srgbClr val="FFFF00"/>
              </a:solidFill>
              <a:latin typeface="Calibri Light" panose="020F0302020204030204" charset="0"/>
              <a:cs typeface="Calibri Light" panose="020F0302020204030204" charset="0"/>
            </a:endParaRPr>
          </a:p>
          <a:p>
            <a:pPr algn="l"/>
            <a:r>
              <a:rPr lang="vi-VN" altLang="en-US" sz="3000" dirty="0">
                <a:solidFill>
                  <a:srgbClr val="FFFF00"/>
                </a:solidFill>
                <a:latin typeface="Calibri Light" panose="020F0302020204030204" charset="0"/>
                <a:cs typeface="Calibri Light" panose="020F0302020204030204" charset="0"/>
              </a:rPr>
              <a:t>-Còn phần lọc giúp người dùng có thể tìm chính xác hơn. </a:t>
            </a:r>
            <a:endParaRPr lang="vi-VN" altLang="en-US" sz="3000" dirty="0">
              <a:solidFill>
                <a:srgbClr val="FFFF00"/>
              </a:solidFill>
              <a:latin typeface="Calibri Light" panose="020F0302020204030204" charset="0"/>
              <a:cs typeface="Calibri Light" panose="020F0302020204030204" charset="0"/>
            </a:endParaRPr>
          </a:p>
          <a:p>
            <a:pPr algn="l"/>
            <a:r>
              <a:rPr lang="vi-VN" altLang="en-US" sz="3000" dirty="0">
                <a:solidFill>
                  <a:srgbClr val="FFFF00"/>
                </a:solidFill>
                <a:latin typeface="Calibri Light" panose="020F0302020204030204" charset="0"/>
                <a:cs typeface="Calibri Light" panose="020F0302020204030204" charset="0"/>
              </a:rPr>
              <a:t> -với chức năng tìm kiếm kết hợp với API  để lấy thông tin sản phẩm lên.</a:t>
            </a:r>
            <a:endParaRPr lang="vi-VN" altLang="en-US" sz="3000" dirty="0">
              <a:solidFill>
                <a:srgbClr val="FFFF00"/>
              </a:solidFill>
              <a:latin typeface="Calibri Light" panose="020F0302020204030204" charset="0"/>
              <a:cs typeface="Calibri Light" panose="020F0302020204030204" charset="0"/>
            </a:endParaRPr>
          </a:p>
          <a:p>
            <a:pPr algn="l"/>
            <a:r>
              <a:rPr lang="vi-VN" altLang="en-US" sz="3500" dirty="0">
                <a:solidFill>
                  <a:srgbClr val="FFFF00"/>
                </a:solidFill>
                <a:latin typeface="Calibri Light" panose="020F0302020204030204" charset="0"/>
                <a:cs typeface="Calibri Light" panose="020F0302020204030204" charset="0"/>
                <a:sym typeface="+mn-ea"/>
              </a:rPr>
              <a:t>Chức năng đánh giá sản phẩm</a:t>
            </a:r>
            <a:endParaRPr lang="vi-VN" altLang="en-US" sz="3500" dirty="0">
              <a:solidFill>
                <a:srgbClr val="FFFF00"/>
              </a:solidFill>
              <a:latin typeface="Calibri Light" panose="020F0302020204030204" charset="0"/>
              <a:cs typeface="Calibri Light" panose="020F0302020204030204" charset="0"/>
            </a:endParaRPr>
          </a:p>
          <a:p>
            <a:pPr algn="l"/>
            <a:r>
              <a:rPr lang="vi-VN" altLang="en-US" sz="3000" dirty="0">
                <a:solidFill>
                  <a:srgbClr val="FFFF00"/>
                </a:solidFill>
                <a:latin typeface="Calibri Light" panose="020F0302020204030204" charset="0"/>
                <a:cs typeface="Calibri Light" panose="020F0302020204030204" charset="0"/>
                <a:sym typeface="+mn-ea"/>
              </a:rPr>
              <a:t>-Để cho người dùng có thể đánh giá và phản hồi lại với cửa hàng học đại lý .</a:t>
            </a:r>
            <a:endParaRPr lang="vi-VN" altLang="en-US" sz="3000" dirty="0">
              <a:solidFill>
                <a:srgbClr val="FFFF00"/>
              </a:solidFill>
              <a:latin typeface="Calibri Light" panose="020F0302020204030204" charset="0"/>
              <a:cs typeface="Calibri Light" panose="020F0302020204030204" charset="0"/>
            </a:endParaRPr>
          </a:p>
          <a:p>
            <a:pPr algn="l"/>
            <a:endParaRPr lang="vi-VN" altLang="en-US" sz="3000" dirty="0">
              <a:solidFill>
                <a:srgbClr val="FFFF00"/>
              </a:solidFill>
              <a:latin typeface="Calibri Light" panose="020F0302020204030204" charset="0"/>
              <a:cs typeface="Calibri Light" panose="020F0302020204030204" charset="0"/>
            </a:endParaRPr>
          </a:p>
        </p:txBody>
      </p:sp>
      <p:sp>
        <p:nvSpPr>
          <p:cNvPr id="5" name="Text Box 4"/>
          <p:cNvSpPr txBox="1"/>
          <p:nvPr/>
        </p:nvSpPr>
        <p:spPr>
          <a:xfrm>
            <a:off x="777875" y="0"/>
            <a:ext cx="6640830" cy="692150"/>
          </a:xfrm>
          <a:prstGeom prst="rect">
            <a:avLst/>
          </a:prstGeom>
          <a:noFill/>
        </p:spPr>
        <p:txBody>
          <a:bodyPr wrap="square" rtlCol="0">
            <a:noAutofit/>
          </a:bodyPr>
          <a:p>
            <a:pPr algn="l"/>
            <a:r>
              <a:rPr lang="vi-VN" altLang="en-US" sz="3500" dirty="0">
                <a:solidFill>
                  <a:schemeClr val="accent1"/>
                </a:solidFill>
                <a:latin typeface="Calibri Light" panose="020F0302020204030204" charset="0"/>
                <a:cs typeface="Calibri Light" panose="020F0302020204030204" charset="0"/>
              </a:rPr>
              <a:t>Chức năng tìm kiếm và lọc </a:t>
            </a:r>
            <a:endParaRPr lang="vi-VN" altLang="en-US" sz="3500" dirty="0">
              <a:solidFill>
                <a:schemeClr val="accent1"/>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705225" y="204470"/>
            <a:ext cx="4940935" cy="732155"/>
          </a:xfrm>
          <a:prstGeom prst="rect">
            <a:avLst/>
          </a:prstGeom>
          <a:noFill/>
        </p:spPr>
        <p:txBody>
          <a:bodyPr wrap="square" rtlCol="0">
            <a:noAutofit/>
          </a:bodyPr>
          <a:p>
            <a:r>
              <a:rPr lang="vi-VN" altLang="en-US" sz="3000" b="1">
                <a:solidFill>
                  <a:schemeClr val="accent1"/>
                </a:solidFill>
                <a:latin typeface="Times New Roman" panose="02020603050405020304" charset="0"/>
                <a:cs typeface="Times New Roman" panose="02020603050405020304" charset="0"/>
                <a:sym typeface="+mn-ea"/>
              </a:rPr>
              <a:t>IV. KẾT QUẢ ĐẠT ĐƯỢC</a:t>
            </a:r>
            <a:endParaRPr lang="vi-VN" altLang="en-US" sz="3000" b="1">
              <a:solidFill>
                <a:schemeClr val="accent1"/>
              </a:solidFill>
              <a:latin typeface="Times New Roman" panose="02020603050405020304" charset="0"/>
              <a:cs typeface="Times New Roman" panose="02020603050405020304" charset="0"/>
            </a:endParaRPr>
          </a:p>
          <a:p>
            <a:endParaRPr lang="vi-VN" altLang="en-US" sz="3000" b="1" dirty="0">
              <a:solidFill>
                <a:schemeClr val="accent1"/>
              </a:solidFill>
              <a:latin typeface="Times New Roman" panose="02020603050405020304" charset="0"/>
              <a:cs typeface="Times New Roman" panose="02020603050405020304" charset="0"/>
            </a:endParaRPr>
          </a:p>
        </p:txBody>
      </p:sp>
      <p:sp>
        <p:nvSpPr>
          <p:cNvPr id="7" name="Text Box 6"/>
          <p:cNvSpPr txBox="1"/>
          <p:nvPr/>
        </p:nvSpPr>
        <p:spPr>
          <a:xfrm>
            <a:off x="1224280" y="1696085"/>
            <a:ext cx="9743440" cy="4907280"/>
          </a:xfrm>
          <a:prstGeom prst="rect">
            <a:avLst/>
          </a:prstGeom>
          <a:noFill/>
        </p:spPr>
        <p:txBody>
          <a:bodyPr wrap="square" rtlCol="0">
            <a:noAutofit/>
          </a:bodyPr>
          <a:p>
            <a:endParaRPr lang="en-US" dirty="0"/>
          </a:p>
        </p:txBody>
      </p:sp>
      <p:pic>
        <p:nvPicPr>
          <p:cNvPr id="-2147482613" name="Picture 41"/>
          <p:cNvPicPr>
            <a:picLocks noChangeAspect="1"/>
          </p:cNvPicPr>
          <p:nvPr>
            <p:ph idx="1"/>
          </p:nvPr>
        </p:nvPicPr>
        <p:blipFill>
          <a:blip r:embed="rId1"/>
          <a:srcRect r="2013" b="22797"/>
          <a:stretch>
            <a:fillRect/>
          </a:stretch>
        </p:blipFill>
        <p:spPr>
          <a:xfrm>
            <a:off x="857250" y="1972310"/>
            <a:ext cx="10266680" cy="4521835"/>
          </a:xfrm>
          <a:prstGeom prst="rect">
            <a:avLst/>
          </a:prstGeom>
          <a:noFill/>
          <a:ln w="9525">
            <a:noFill/>
          </a:ln>
        </p:spPr>
      </p:pic>
      <p:sp>
        <p:nvSpPr>
          <p:cNvPr id="8" name="Text Box 7"/>
          <p:cNvSpPr txBox="1"/>
          <p:nvPr/>
        </p:nvSpPr>
        <p:spPr>
          <a:xfrm>
            <a:off x="481965" y="796290"/>
            <a:ext cx="4853305" cy="1398905"/>
          </a:xfrm>
          <a:prstGeom prst="rect">
            <a:avLst/>
          </a:prstGeom>
          <a:noFill/>
        </p:spPr>
        <p:txBody>
          <a:bodyPr wrap="square" rtlCol="0">
            <a:spAutoFit/>
          </a:bodyPr>
          <a:p>
            <a:pPr algn="l"/>
            <a:r>
              <a:rPr lang="vi-VN" altLang="en-US" sz="2500" b="1">
                <a:solidFill>
                  <a:srgbClr val="FFFF00"/>
                </a:solidFill>
                <a:latin typeface="Calibri Light" panose="020F0302020204030204" charset="0"/>
                <a:cs typeface="Calibri Light" panose="020F0302020204030204" charset="0"/>
                <a:sym typeface="+mn-ea"/>
              </a:rPr>
              <a:t>1. Trình bày kết quả đạt được</a:t>
            </a:r>
            <a:endParaRPr lang="vi-VN" altLang="en-US" sz="2500" b="1">
              <a:solidFill>
                <a:srgbClr val="FFFF00"/>
              </a:solidFill>
              <a:latin typeface="Calibri Light" panose="020F0302020204030204" charset="0"/>
              <a:cs typeface="Calibri Light" panose="020F0302020204030204" charset="0"/>
              <a:sym typeface="+mn-ea"/>
            </a:endParaRPr>
          </a:p>
          <a:p>
            <a:pPr algn="l"/>
            <a:r>
              <a:rPr lang="vi-VN" altLang="en-US" sz="2000" b="1">
                <a:solidFill>
                  <a:srgbClr val="FFFF00"/>
                </a:solidFill>
                <a:latin typeface="Calibri Light" panose="020F0302020204030204" charset="0"/>
                <a:cs typeface="Calibri Light" panose="020F0302020204030204" charset="0"/>
                <a:sym typeface="+mn-ea"/>
              </a:rPr>
              <a:t> </a:t>
            </a:r>
            <a:endParaRPr lang="vi-VN" altLang="en-US" sz="2000" b="1">
              <a:solidFill>
                <a:srgbClr val="FFFF00"/>
              </a:solidFill>
              <a:latin typeface="Calibri Light" panose="020F0302020204030204" charset="0"/>
              <a:cs typeface="Calibri Light" panose="020F0302020204030204" charset="0"/>
              <a:sym typeface="+mn-ea"/>
            </a:endParaRPr>
          </a:p>
          <a:p>
            <a:pPr algn="l"/>
            <a:r>
              <a:rPr lang="vi-VN" altLang="en-US" sz="2000" b="1">
                <a:solidFill>
                  <a:srgbClr val="FFFF00"/>
                </a:solidFill>
                <a:latin typeface="Calibri Light" panose="020F0302020204030204" charset="0"/>
                <a:cs typeface="Calibri Light" panose="020F0302020204030204" charset="0"/>
                <a:sym typeface="+mn-ea"/>
              </a:rPr>
              <a:t>    </a:t>
            </a:r>
            <a:r>
              <a:rPr lang="vi-VN" altLang="en-US" sz="2000" i="1">
                <a:solidFill>
                  <a:srgbClr val="FFFF00"/>
                </a:solidFill>
                <a:latin typeface="Calibri Light" panose="020F0302020204030204" charset="0"/>
                <a:cs typeface="Calibri Light" panose="020F0302020204030204" charset="0"/>
                <a:sym typeface="+mn-ea"/>
              </a:rPr>
              <a:t>*Giao diện trang chủ</a:t>
            </a:r>
            <a:r>
              <a:rPr lang="vi-VN" altLang="en-US" sz="2000" b="1">
                <a:solidFill>
                  <a:srgbClr val="FFFF00"/>
                </a:solidFill>
                <a:latin typeface="Calibri Light" panose="020F0302020204030204" charset="0"/>
                <a:cs typeface="Calibri Light" panose="020F0302020204030204" charset="0"/>
                <a:sym typeface="+mn-ea"/>
              </a:rPr>
              <a:t> </a:t>
            </a:r>
            <a:endParaRPr lang="vi-VN" altLang="en-US" sz="2000" b="1">
              <a:solidFill>
                <a:srgbClr val="FFFF00"/>
              </a:solidFill>
              <a:latin typeface="Calibri Light" panose="020F0302020204030204" charset="0"/>
              <a:cs typeface="Calibri Light" panose="020F0302020204030204" charset="0"/>
            </a:endParaRPr>
          </a:p>
          <a:p>
            <a:pPr algn="l"/>
            <a:endParaRPr lang="vi-VN" altLang="en-US" sz="2000" b="1"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12" name="Picture 45"/>
          <p:cNvPicPr>
            <a:picLocks noChangeAspect="1"/>
          </p:cNvPicPr>
          <p:nvPr>
            <p:ph idx="1"/>
          </p:nvPr>
        </p:nvPicPr>
        <p:blipFill>
          <a:blip r:embed="rId1"/>
          <a:stretch>
            <a:fillRect/>
          </a:stretch>
        </p:blipFill>
        <p:spPr>
          <a:xfrm>
            <a:off x="838200" y="739775"/>
            <a:ext cx="10515600" cy="5057140"/>
          </a:xfrm>
          <a:prstGeom prst="rect">
            <a:avLst/>
          </a:prstGeom>
          <a:noFill/>
          <a:ln w="9525">
            <a:noFill/>
          </a:ln>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11" name="Picture 46"/>
          <p:cNvPicPr>
            <a:picLocks noChangeAspect="1"/>
          </p:cNvPicPr>
          <p:nvPr>
            <p:ph idx="1"/>
          </p:nvPr>
        </p:nvPicPr>
        <p:blipFill>
          <a:blip r:embed="rId1"/>
          <a:stretch>
            <a:fillRect/>
          </a:stretch>
        </p:blipFill>
        <p:spPr>
          <a:xfrm>
            <a:off x="750570" y="1225550"/>
            <a:ext cx="10515600" cy="5115560"/>
          </a:xfrm>
          <a:prstGeom prst="rect">
            <a:avLst/>
          </a:prstGeom>
          <a:noFill/>
          <a:ln w="9525">
            <a:noFill/>
          </a:ln>
        </p:spPr>
      </p:pic>
      <p:sp>
        <p:nvSpPr>
          <p:cNvPr id="3" name="Text Box 2"/>
          <p:cNvSpPr txBox="1"/>
          <p:nvPr/>
        </p:nvSpPr>
        <p:spPr>
          <a:xfrm>
            <a:off x="1150620" y="610235"/>
            <a:ext cx="5050155" cy="398780"/>
          </a:xfrm>
          <a:prstGeom prst="rect">
            <a:avLst/>
          </a:prstGeom>
          <a:noFill/>
        </p:spPr>
        <p:txBody>
          <a:bodyPr wrap="square" rtlCol="0">
            <a:spAutoFit/>
          </a:bodyPr>
          <a:p>
            <a:pPr algn="l"/>
            <a:r>
              <a:rPr lang="vi-VN" altLang="en-US" sz="2000" i="1" dirty="0">
                <a:solidFill>
                  <a:srgbClr val="FFFF00"/>
                </a:solidFill>
                <a:latin typeface="Calibri Light" panose="020F0302020204030204" charset="0"/>
                <a:cs typeface="Calibri Light" panose="020F0302020204030204" charset="0"/>
              </a:rPr>
              <a:t>*Giao diện trang sản phẩm </a:t>
            </a:r>
            <a:endParaRPr lang="vi-VN" altLang="en-US" sz="2000" i="1"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10" name="Picture 47"/>
          <p:cNvPicPr>
            <a:picLocks noChangeAspect="1"/>
          </p:cNvPicPr>
          <p:nvPr>
            <p:ph idx="1"/>
          </p:nvPr>
        </p:nvPicPr>
        <p:blipFill>
          <a:blip r:embed="rId1"/>
          <a:stretch>
            <a:fillRect/>
          </a:stretch>
        </p:blipFill>
        <p:spPr>
          <a:xfrm>
            <a:off x="838200" y="1205865"/>
            <a:ext cx="10515600" cy="5068570"/>
          </a:xfrm>
          <a:prstGeom prst="rect">
            <a:avLst/>
          </a:prstGeom>
          <a:noFill/>
          <a:ln w="9525">
            <a:noFill/>
          </a:ln>
        </p:spPr>
      </p:pic>
      <p:sp>
        <p:nvSpPr>
          <p:cNvPr id="3" name="Text Box 2"/>
          <p:cNvSpPr txBox="1"/>
          <p:nvPr/>
        </p:nvSpPr>
        <p:spPr>
          <a:xfrm>
            <a:off x="1413510" y="555625"/>
            <a:ext cx="4808855" cy="398780"/>
          </a:xfrm>
          <a:prstGeom prst="rect">
            <a:avLst/>
          </a:prstGeom>
          <a:noFill/>
        </p:spPr>
        <p:txBody>
          <a:bodyPr wrap="square" rtlCol="0">
            <a:spAutoFit/>
          </a:bodyPr>
          <a:p>
            <a:pPr algn="l"/>
            <a:r>
              <a:rPr lang="vi-VN" altLang="en-US" sz="2000" i="1" dirty="0">
                <a:latin typeface="Calibri Light" panose="020F0302020204030204" charset="0"/>
                <a:cs typeface="Calibri Light" panose="020F0302020204030204" charset="0"/>
              </a:rPr>
              <a:t>*chọn các loại xe để có thể xem dễ hơn</a:t>
            </a:r>
            <a:endParaRPr lang="vi-VN" altLang="en-US" sz="2000" i="1" dirty="0">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04" name="Content Placeholder -2147482605"/>
          <p:cNvPicPr>
            <a:picLocks noChangeAspect="1"/>
          </p:cNvPicPr>
          <p:nvPr>
            <p:ph idx="1"/>
          </p:nvPr>
        </p:nvPicPr>
        <p:blipFill>
          <a:blip r:embed="rId1"/>
          <a:stretch>
            <a:fillRect/>
          </a:stretch>
        </p:blipFill>
        <p:spPr>
          <a:xfrm>
            <a:off x="697230" y="981710"/>
            <a:ext cx="10515600" cy="5407025"/>
          </a:xfrm>
          <a:prstGeom prst="rect">
            <a:avLst/>
          </a:prstGeom>
          <a:noFill/>
          <a:ln w="9525">
            <a:noFill/>
          </a:ln>
        </p:spPr>
      </p:pic>
      <p:sp>
        <p:nvSpPr>
          <p:cNvPr id="3" name="Text Box 2"/>
          <p:cNvSpPr txBox="1"/>
          <p:nvPr/>
        </p:nvSpPr>
        <p:spPr>
          <a:xfrm>
            <a:off x="904240" y="456565"/>
            <a:ext cx="4064000" cy="398780"/>
          </a:xfrm>
          <a:prstGeom prst="rect">
            <a:avLst/>
          </a:prstGeom>
          <a:noFill/>
        </p:spPr>
        <p:txBody>
          <a:bodyPr wrap="square" rtlCol="0">
            <a:spAutoFit/>
          </a:bodyPr>
          <a:p>
            <a:pPr algn="l"/>
            <a:r>
              <a:rPr lang="vi-VN" altLang="en-US" sz="2000" i="1" dirty="0">
                <a:solidFill>
                  <a:srgbClr val="FFFF00"/>
                </a:solidFill>
                <a:latin typeface="Calibri Light" panose="020F0302020204030204" charset="0"/>
                <a:cs typeface="Calibri Light" panose="020F0302020204030204" charset="0"/>
              </a:rPr>
              <a:t>*Giao diện liên hệ</a:t>
            </a:r>
            <a:endParaRPr lang="vi-VN" altLang="en-US" sz="2000" i="1"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03" name="Content Placeholder -2147482604"/>
          <p:cNvPicPr>
            <a:picLocks noChangeAspect="1"/>
          </p:cNvPicPr>
          <p:nvPr>
            <p:ph idx="1"/>
          </p:nvPr>
        </p:nvPicPr>
        <p:blipFill>
          <a:blip r:embed="rId1"/>
          <a:stretch>
            <a:fillRect/>
          </a:stretch>
        </p:blipFill>
        <p:spPr>
          <a:xfrm>
            <a:off x="1095375" y="360045"/>
            <a:ext cx="10000615" cy="5817870"/>
          </a:xfrm>
          <a:prstGeom prst="rect">
            <a:avLst/>
          </a:prstGeom>
          <a:noFill/>
          <a:ln w="9525">
            <a:noFill/>
          </a:ln>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02" name="Content Placeholder -2147482603"/>
          <p:cNvPicPr>
            <a:picLocks noChangeAspect="1"/>
          </p:cNvPicPr>
          <p:nvPr>
            <p:ph idx="1"/>
          </p:nvPr>
        </p:nvPicPr>
        <p:blipFill>
          <a:blip r:embed="rId1"/>
          <a:stretch>
            <a:fillRect/>
          </a:stretch>
        </p:blipFill>
        <p:spPr>
          <a:xfrm>
            <a:off x="662940" y="1257935"/>
            <a:ext cx="10515600" cy="5066030"/>
          </a:xfrm>
          <a:prstGeom prst="rect">
            <a:avLst/>
          </a:prstGeom>
          <a:noFill/>
          <a:ln w="9525">
            <a:noFill/>
          </a:ln>
        </p:spPr>
      </p:pic>
      <p:sp>
        <p:nvSpPr>
          <p:cNvPr id="3" name="Text Box 2"/>
          <p:cNvSpPr txBox="1"/>
          <p:nvPr/>
        </p:nvSpPr>
        <p:spPr>
          <a:xfrm>
            <a:off x="1216025" y="687070"/>
            <a:ext cx="4064000" cy="398780"/>
          </a:xfrm>
          <a:prstGeom prst="rect">
            <a:avLst/>
          </a:prstGeom>
          <a:noFill/>
        </p:spPr>
        <p:txBody>
          <a:bodyPr wrap="square" rtlCol="0">
            <a:spAutoFit/>
          </a:bodyPr>
          <a:p>
            <a:pPr algn="l"/>
            <a:r>
              <a:rPr lang="vi-VN" altLang="en-US" sz="2000" dirty="0">
                <a:solidFill>
                  <a:srgbClr val="FFFF00"/>
                </a:solidFill>
                <a:latin typeface="Calibri Light" panose="020F0302020204030204" charset="0"/>
                <a:cs typeface="Calibri Light" panose="020F0302020204030204" charset="0"/>
              </a:rPr>
              <a:t>*Giao diện trang dịch vụ</a:t>
            </a:r>
            <a:endParaRPr lang="vi-VN" altLang="en-US" sz="2000"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1645" y="1446530"/>
            <a:ext cx="5702300" cy="3319145"/>
          </a:xfrm>
        </p:spPr>
        <p:txBody>
          <a:bodyPr>
            <a:normAutofit/>
          </a:bodyPr>
          <a:p>
            <a:pPr algn="l"/>
            <a:r>
              <a:rPr lang="vi-VN" altLang="en-US" sz="2500" b="1">
                <a:solidFill>
                  <a:srgbClr val="FFFF00"/>
                </a:solidFill>
                <a:latin typeface="Calibri Light" panose="020F0302020204030204" charset="0"/>
                <a:cs typeface="Calibri Light" panose="020F0302020204030204" charset="0"/>
                <a:sym typeface="+mn-ea"/>
              </a:rPr>
              <a:t>I. TỔNG QUAN</a:t>
            </a:r>
            <a:br>
              <a:rPr lang="vi-VN" altLang="en-US" sz="2500" b="1">
                <a:solidFill>
                  <a:srgbClr val="FFFF00"/>
                </a:solidFill>
                <a:latin typeface="Calibri Light" panose="020F0302020204030204" charset="0"/>
                <a:cs typeface="Calibri Light" panose="020F0302020204030204" charset="0"/>
                <a:sym typeface="+mn-ea"/>
              </a:rPr>
            </a:br>
            <a:r>
              <a:rPr lang="vi-VN" altLang="en-US" sz="2500" i="1">
                <a:solidFill>
                  <a:srgbClr val="FFFF00"/>
                </a:solidFill>
                <a:latin typeface="Calibri Light" panose="020F0302020204030204" charset="0"/>
                <a:cs typeface="Calibri Light" panose="020F0302020204030204" charset="0"/>
                <a:sym typeface="+mn-ea"/>
              </a:rPr>
              <a:t>1. Tổng quan về đề tài         </a:t>
            </a:r>
            <a:r>
              <a:rPr lang="vi-VN" altLang="en-US" sz="2500" b="1">
                <a:solidFill>
                  <a:srgbClr val="FFFF00"/>
                </a:solidFill>
                <a:latin typeface="Calibri Light" panose="020F0302020204030204" charset="0"/>
                <a:cs typeface="Calibri Light" panose="020F0302020204030204" charset="0"/>
                <a:sym typeface="+mn-ea"/>
              </a:rPr>
              <a:t>                                            </a:t>
            </a:r>
            <a:r>
              <a:rPr lang="vi-VN" altLang="en-US" sz="2500" i="1">
                <a:solidFill>
                  <a:srgbClr val="FFFF00"/>
                </a:solidFill>
                <a:latin typeface="Calibri Light" panose="020F0302020204030204" charset="0"/>
                <a:cs typeface="Calibri Light" panose="020F0302020204030204" charset="0"/>
                <a:sym typeface="+mn-ea"/>
              </a:rPr>
              <a:t>                                           </a:t>
            </a:r>
            <a:r>
              <a:rPr lang="vi-VN" altLang="en-US" sz="2500" b="1">
                <a:solidFill>
                  <a:srgbClr val="FFFF00"/>
                </a:solidFill>
                <a:latin typeface="Calibri Light" panose="020F0302020204030204" charset="0"/>
                <a:cs typeface="Calibri Light" panose="020F0302020204030204" charset="0"/>
                <a:sym typeface="+mn-ea"/>
              </a:rPr>
              <a:t>                                                                   </a:t>
            </a:r>
            <a:br>
              <a:rPr lang="vi-VN" altLang="en-US" sz="2500" b="1">
                <a:solidFill>
                  <a:srgbClr val="FFFF00"/>
                </a:solidFill>
                <a:latin typeface="Calibri Light" panose="020F0302020204030204" charset="0"/>
                <a:cs typeface="Calibri Light" panose="020F0302020204030204" charset="0"/>
              </a:rPr>
            </a:br>
            <a:r>
              <a:rPr lang="vi-VN" altLang="en-US" sz="2500" b="1">
                <a:solidFill>
                  <a:srgbClr val="FFFF00"/>
                </a:solidFill>
                <a:latin typeface="Calibri Light" panose="020F0302020204030204" charset="0"/>
                <a:cs typeface="Calibri Light" panose="020F0302020204030204" charset="0"/>
                <a:sym typeface="+mn-ea"/>
              </a:rPr>
              <a:t>II. NGHIÊN CỨU LÝ THUYẾT</a:t>
            </a:r>
            <a:br>
              <a:rPr lang="vi-VN" altLang="en-US" sz="2500" b="1">
                <a:solidFill>
                  <a:srgbClr val="FFFF00"/>
                </a:solidFill>
                <a:latin typeface="Calibri Light" panose="020F0302020204030204" charset="0"/>
                <a:cs typeface="Calibri Light" panose="020F0302020204030204" charset="0"/>
              </a:rPr>
            </a:br>
            <a:r>
              <a:rPr lang="vi-VN" altLang="en-US" sz="2500" i="1">
                <a:solidFill>
                  <a:srgbClr val="FFFF00"/>
                </a:solidFill>
                <a:latin typeface="Calibri Light" panose="020F0302020204030204" charset="0"/>
                <a:cs typeface="Calibri Light" panose="020F0302020204030204" charset="0"/>
                <a:sym typeface="+mn-ea"/>
              </a:rPr>
              <a:t>1. Khái niệm HTML</a:t>
            </a:r>
            <a:br>
              <a:rPr lang="vi-VN" altLang="en-US" sz="2500" i="1">
                <a:solidFill>
                  <a:srgbClr val="FFFF00"/>
                </a:solidFill>
                <a:latin typeface="Calibri Light" panose="020F0302020204030204" charset="0"/>
                <a:cs typeface="Calibri Light" panose="020F0302020204030204" charset="0"/>
              </a:rPr>
            </a:br>
            <a:r>
              <a:rPr lang="vi-VN" altLang="en-US" sz="2500" i="1">
                <a:solidFill>
                  <a:srgbClr val="FFFF00"/>
                </a:solidFill>
                <a:latin typeface="Calibri Light" panose="020F0302020204030204" charset="0"/>
                <a:cs typeface="Calibri Light" panose="020F0302020204030204" charset="0"/>
                <a:sym typeface="+mn-ea"/>
              </a:rPr>
              <a:t>2. </a:t>
            </a:r>
            <a:r>
              <a:rPr lang="en-US" altLang="en-US" sz="2500">
                <a:solidFill>
                  <a:srgbClr val="FFFF00"/>
                </a:solidFill>
                <a:latin typeface="Calibri Light" panose="020F0302020204030204" charset="0"/>
                <a:cs typeface="Calibri Light" panose="020F0302020204030204" charset="0"/>
              </a:rPr>
              <a:t>Khái niệm JavaScript</a:t>
            </a:r>
            <a:br>
              <a:rPr lang="vi-VN" altLang="en-US" sz="2220" i="1">
                <a:solidFill>
                  <a:srgbClr val="FFFF00"/>
                </a:solidFill>
                <a:latin typeface="Calibri Light" panose="020F0302020204030204" charset="0"/>
                <a:cs typeface="Calibri Light" panose="020F0302020204030204" charset="0"/>
              </a:rPr>
            </a:br>
            <a:r>
              <a:rPr lang="vi-VN" altLang="en-US" sz="2500" i="1">
                <a:solidFill>
                  <a:srgbClr val="FFFF00"/>
                </a:solidFill>
                <a:latin typeface="Calibri Light" panose="020F0302020204030204" charset="0"/>
                <a:cs typeface="Calibri Light" panose="020F0302020204030204" charset="0"/>
                <a:sym typeface="+mn-ea"/>
              </a:rPr>
              <a:t>3. </a:t>
            </a:r>
            <a:r>
              <a:rPr lang="en-US" altLang="en-US" sz="2780">
                <a:solidFill>
                  <a:srgbClr val="FFFF00"/>
                </a:solidFill>
                <a:latin typeface="Calibri Light" panose="020F0302020204030204" charset="0"/>
                <a:cs typeface="Calibri Light" panose="020F0302020204030204" charset="0"/>
              </a:rPr>
              <a:t>Tailwind CSS</a:t>
            </a:r>
            <a:br>
              <a:rPr lang="vi-VN" altLang="en-US" sz="2500" i="1">
                <a:solidFill>
                  <a:srgbClr val="FFFF00"/>
                </a:solidFill>
                <a:latin typeface="Calibri Light" panose="020F0302020204030204" charset="0"/>
                <a:cs typeface="Calibri Light" panose="020F0302020204030204" charset="0"/>
              </a:rPr>
            </a:br>
            <a:r>
              <a:rPr lang="vi-VN" altLang="en-US" sz="2500" i="1">
                <a:solidFill>
                  <a:srgbClr val="FFFF00"/>
                </a:solidFill>
                <a:latin typeface="Calibri Light" panose="020F0302020204030204" charset="0"/>
                <a:cs typeface="Calibri Light" panose="020F0302020204030204" charset="0"/>
                <a:sym typeface="+mn-ea"/>
              </a:rPr>
              <a:t>4</a:t>
            </a:r>
            <a:r>
              <a:rPr lang="vi-VN" altLang="en-US" sz="2780" i="1">
                <a:solidFill>
                  <a:srgbClr val="FFFF00"/>
                </a:solidFill>
                <a:latin typeface="Calibri Light" panose="020F0302020204030204" charset="0"/>
                <a:cs typeface="Calibri Light" panose="020F0302020204030204" charset="0"/>
                <a:sym typeface="+mn-ea"/>
              </a:rPr>
              <a:t>. </a:t>
            </a:r>
            <a:r>
              <a:rPr lang="en-US" altLang="en-US" sz="2780">
                <a:solidFill>
                  <a:srgbClr val="FFFF00"/>
                </a:solidFill>
                <a:latin typeface="Calibri Light" panose="020F0302020204030204" charset="0"/>
                <a:cs typeface="Calibri Light" panose="020F0302020204030204" charset="0"/>
              </a:rPr>
              <a:t>Khái niệm API và JSON</a:t>
            </a:r>
            <a:endParaRPr lang="vi-VN" altLang="en-US" sz="2500" i="1">
              <a:solidFill>
                <a:srgbClr val="FFFF00"/>
              </a:solidFill>
              <a:latin typeface="Calibri Light" panose="020F0302020204030204" charset="0"/>
              <a:cs typeface="Calibri Light" panose="020F0302020204030204" charset="0"/>
              <a:sym typeface="+mn-ea"/>
            </a:endParaRPr>
          </a:p>
        </p:txBody>
      </p:sp>
      <p:sp>
        <p:nvSpPr>
          <p:cNvPr id="4" name="Text Box 3"/>
          <p:cNvSpPr txBox="1"/>
          <p:nvPr/>
        </p:nvSpPr>
        <p:spPr>
          <a:xfrm>
            <a:off x="5639435" y="2052955"/>
            <a:ext cx="6236970" cy="2606675"/>
          </a:xfrm>
          <a:prstGeom prst="rect">
            <a:avLst/>
          </a:prstGeom>
          <a:noFill/>
        </p:spPr>
        <p:txBody>
          <a:bodyPr wrap="square" rtlCol="0">
            <a:noAutofit/>
          </a:bodyPr>
          <a:p>
            <a:pPr marL="0" indent="0">
              <a:buNone/>
            </a:pPr>
            <a:r>
              <a:rPr lang="vi-VN" altLang="en-US" sz="2500" b="1">
                <a:solidFill>
                  <a:srgbClr val="FFFF00"/>
                </a:solidFill>
                <a:latin typeface="Calibri Light" panose="020F0302020204030204" charset="0"/>
                <a:cs typeface="Calibri Light" panose="020F0302020204030204" charset="0"/>
                <a:sym typeface="+mn-ea"/>
              </a:rPr>
              <a:t>III. HIỆN THỰC HÓA NGHIÊN CỨU</a:t>
            </a:r>
            <a:endParaRPr lang="vi-VN" altLang="en-US" sz="2500" b="1">
              <a:solidFill>
                <a:srgbClr val="FFFF00"/>
              </a:solidFill>
              <a:latin typeface="Calibri Light" panose="020F0302020204030204" charset="0"/>
              <a:cs typeface="Calibri Light" panose="020F0302020204030204" charset="0"/>
              <a:sym typeface="+mn-ea"/>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1. Mô tả website website</a:t>
            </a:r>
            <a:endParaRPr lang="vi-VN" altLang="en-US" sz="2500" i="1">
              <a:solidFill>
                <a:srgbClr val="FFFF00"/>
              </a:solidFill>
              <a:latin typeface="Calibri Light" panose="020F0302020204030204" charset="0"/>
              <a:cs typeface="Calibri Light" panose="020F0302020204030204" charset="0"/>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2. Chức năng website    </a:t>
            </a:r>
            <a:endParaRPr lang="vi-VN" altLang="en-US" sz="2500" i="1">
              <a:solidFill>
                <a:srgbClr val="FFFF00"/>
              </a:solidFill>
              <a:latin typeface="Calibri Light" panose="020F0302020204030204" charset="0"/>
              <a:cs typeface="Calibri Light" panose="020F0302020204030204" charset="0"/>
              <a:sym typeface="+mn-ea"/>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3.</a:t>
            </a:r>
            <a:r>
              <a:rPr lang="en-US" altLang="en-US" sz="2500">
                <a:solidFill>
                  <a:srgbClr val="FFFF00"/>
                </a:solidFill>
                <a:latin typeface="Calibri Light" panose="020F0302020204030204" charset="0"/>
                <a:cs typeface="Calibri Light" panose="020F0302020204030204" charset="0"/>
                <a:sym typeface="+mn-ea"/>
              </a:rPr>
              <a:t> Sơ đồ cấu trúc Website</a:t>
            </a:r>
            <a:r>
              <a:rPr lang="vi-VN" altLang="en-US" sz="2500" i="1">
                <a:solidFill>
                  <a:srgbClr val="FFFF00"/>
                </a:solidFill>
                <a:latin typeface="Calibri Light" panose="020F0302020204030204" charset="0"/>
                <a:cs typeface="Calibri Light" panose="020F0302020204030204" charset="0"/>
                <a:sym typeface="+mn-ea"/>
              </a:rPr>
              <a:t>  </a:t>
            </a:r>
            <a:endParaRPr lang="vi-VN" altLang="en-US" sz="2500" i="1">
              <a:solidFill>
                <a:srgbClr val="FFFF00"/>
              </a:solidFill>
              <a:latin typeface="Calibri Light" panose="020F0302020204030204" charset="0"/>
              <a:cs typeface="Calibri Light" panose="020F0302020204030204" charset="0"/>
              <a:sym typeface="+mn-ea"/>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4.Giao diện phác </a:t>
            </a:r>
            <a:r>
              <a:rPr lang="vi-VN" altLang="en-US" sz="2500" i="1">
                <a:solidFill>
                  <a:srgbClr val="FFFF00"/>
                </a:solidFill>
                <a:latin typeface="Calibri Light" panose="020F0302020204030204" charset="0"/>
                <a:cs typeface="Calibri Light" panose="020F0302020204030204" charset="0"/>
                <a:sym typeface="+mn-ea"/>
              </a:rPr>
              <a:t>thảo                                                         </a:t>
            </a:r>
            <a:endParaRPr lang="vi-VN" altLang="en-US" sz="2500" i="1">
              <a:solidFill>
                <a:srgbClr val="FFFF00"/>
              </a:solidFill>
              <a:latin typeface="Calibri Light" panose="020F0302020204030204" charset="0"/>
              <a:cs typeface="Calibri Light" panose="020F0302020204030204" charset="0"/>
              <a:sym typeface="+mn-ea"/>
            </a:endParaRPr>
          </a:p>
          <a:p>
            <a:pPr marL="0" indent="0">
              <a:buNone/>
            </a:pPr>
            <a:r>
              <a:rPr lang="vi-VN" altLang="en-US" sz="2500" b="1">
                <a:solidFill>
                  <a:srgbClr val="FFFF00"/>
                </a:solidFill>
                <a:latin typeface="Calibri Light" panose="020F0302020204030204" charset="0"/>
                <a:cs typeface="Calibri Light" panose="020F0302020204030204" charset="0"/>
                <a:sym typeface="+mn-ea"/>
              </a:rPr>
              <a:t>IV. KẾT QUẢ ĐẠT ĐƯỢC</a:t>
            </a:r>
            <a:endParaRPr lang="vi-VN" altLang="en-US" sz="2500" b="1">
              <a:solidFill>
                <a:srgbClr val="FFFF00"/>
              </a:solidFill>
              <a:latin typeface="Calibri Light" panose="020F0302020204030204" charset="0"/>
              <a:cs typeface="Calibri Light" panose="020F0302020204030204" charset="0"/>
              <a:sym typeface="+mn-ea"/>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1. Trình bày kết quả</a:t>
            </a:r>
            <a:endParaRPr lang="vi-VN" altLang="en-US" sz="2500" i="1">
              <a:solidFill>
                <a:srgbClr val="FFFF00"/>
              </a:solidFill>
              <a:latin typeface="Calibri Light" panose="020F0302020204030204" charset="0"/>
              <a:cs typeface="Calibri Light" panose="020F0302020204030204" charset="0"/>
              <a:sym typeface="+mn-ea"/>
            </a:endParaRPr>
          </a:p>
          <a:p>
            <a:pPr marL="0" indent="0">
              <a:buNone/>
            </a:pPr>
            <a:r>
              <a:rPr lang="vi-VN" altLang="en-US" sz="2500" b="1">
                <a:solidFill>
                  <a:srgbClr val="FFFF00"/>
                </a:solidFill>
                <a:latin typeface="Calibri Light" panose="020F0302020204030204" charset="0"/>
                <a:cs typeface="Calibri Light" panose="020F0302020204030204" charset="0"/>
                <a:sym typeface="+mn-ea"/>
              </a:rPr>
              <a:t>V. KẾT LUẬN HƯỚNG </a:t>
            </a:r>
            <a:endParaRPr lang="vi-VN" altLang="en-US" sz="2500" b="1">
              <a:solidFill>
                <a:srgbClr val="FFFF00"/>
              </a:solidFill>
              <a:latin typeface="Calibri Light" panose="020F0302020204030204" charset="0"/>
              <a:cs typeface="Calibri Light" panose="020F0302020204030204" charset="0"/>
              <a:sym typeface="+mn-ea"/>
            </a:endParaRPr>
          </a:p>
          <a:p>
            <a:pPr marL="0" indent="0">
              <a:buNone/>
            </a:pPr>
            <a:r>
              <a:rPr lang="vi-VN" altLang="en-US" sz="2500" b="1">
                <a:solidFill>
                  <a:srgbClr val="FFFF00"/>
                </a:solidFill>
                <a:latin typeface="Calibri Light" panose="020F0302020204030204" charset="0"/>
                <a:cs typeface="Calibri Light" panose="020F0302020204030204" charset="0"/>
                <a:sym typeface="+mn-ea"/>
              </a:rPr>
              <a:t>PHÁT TRIỂN</a:t>
            </a:r>
            <a:r>
              <a:rPr lang="vi-VN" altLang="en-US" sz="2500" i="1">
                <a:solidFill>
                  <a:srgbClr val="FFFF00"/>
                </a:solidFill>
                <a:latin typeface="Calibri Light" panose="020F0302020204030204" charset="0"/>
                <a:cs typeface="Calibri Light" panose="020F0302020204030204" charset="0"/>
                <a:sym typeface="+mn-ea"/>
              </a:rPr>
              <a:t>                        </a:t>
            </a:r>
            <a:endParaRPr lang="en-US" sz="2500" i="1">
              <a:solidFill>
                <a:srgbClr val="FFFF00"/>
              </a:solidFill>
              <a:latin typeface="Calibri Light" panose="020F0302020204030204" charset="0"/>
              <a:cs typeface="Calibri Light" panose="020F0302020204030204" charset="0"/>
            </a:endParaRPr>
          </a:p>
          <a:p>
            <a:pPr algn="l"/>
            <a:endParaRPr lang="en-US" sz="2500" i="1" dirty="0">
              <a:solidFill>
                <a:srgbClr val="FFFF00"/>
              </a:solidFill>
              <a:latin typeface="Calibri Light" panose="020F0302020204030204" charset="0"/>
              <a:cs typeface="Calibri Light" panose="020F0302020204030204" charset="0"/>
            </a:endParaRPr>
          </a:p>
        </p:txBody>
      </p:sp>
      <p:sp>
        <p:nvSpPr>
          <p:cNvPr id="5" name="Text Box 4"/>
          <p:cNvSpPr txBox="1"/>
          <p:nvPr/>
        </p:nvSpPr>
        <p:spPr>
          <a:xfrm>
            <a:off x="3009900" y="391160"/>
            <a:ext cx="6172200" cy="736600"/>
          </a:xfrm>
          <a:prstGeom prst="rect">
            <a:avLst/>
          </a:prstGeom>
          <a:noFill/>
        </p:spPr>
        <p:txBody>
          <a:bodyPr wrap="square" rtlCol="0">
            <a:noAutofit/>
          </a:bodyPr>
          <a:p>
            <a:pPr algn="ctr"/>
            <a:r>
              <a:rPr lang="vi-VN" altLang="en-US" sz="3000" b="1" i="1">
                <a:solidFill>
                  <a:schemeClr val="accent1"/>
                </a:solidFill>
                <a:latin typeface="Calibri Light" panose="020F0302020204030204" charset="0"/>
                <a:cs typeface="Calibri Light" panose="020F0302020204030204" charset="0"/>
                <a:sym typeface="+mn-ea"/>
              </a:rPr>
              <a:t>Nội dung báo cáo</a:t>
            </a:r>
            <a:endParaRPr lang="vi-VN" altLang="en-US" sz="3000" b="1" i="1" dirty="0">
              <a:solidFill>
                <a:schemeClr val="accent1"/>
              </a:solidFill>
              <a:latin typeface="Calibri Light" panose="020F0302020204030204" charset="0"/>
              <a:cs typeface="Calibri Light" panose="020F0302020204030204" charset="0"/>
              <a:sym typeface="+mn-ea"/>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06" name="Picture 53"/>
          <p:cNvPicPr>
            <a:picLocks noChangeAspect="1"/>
          </p:cNvPicPr>
          <p:nvPr>
            <p:ph idx="1"/>
          </p:nvPr>
        </p:nvPicPr>
        <p:blipFill>
          <a:blip r:embed="rId1"/>
          <a:stretch>
            <a:fillRect/>
          </a:stretch>
        </p:blipFill>
        <p:spPr>
          <a:xfrm>
            <a:off x="1057275" y="890270"/>
            <a:ext cx="10515600" cy="5076825"/>
          </a:xfrm>
          <a:prstGeom prst="rect">
            <a:avLst/>
          </a:prstGeom>
          <a:noFill/>
          <a:ln w="9525">
            <a:noFill/>
          </a:ln>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05" name="Picture 54"/>
          <p:cNvPicPr>
            <a:picLocks noChangeAspect="1"/>
          </p:cNvPicPr>
          <p:nvPr>
            <p:ph idx="1"/>
          </p:nvPr>
        </p:nvPicPr>
        <p:blipFill>
          <a:blip r:embed="rId1"/>
          <a:stretch>
            <a:fillRect/>
          </a:stretch>
        </p:blipFill>
        <p:spPr>
          <a:xfrm>
            <a:off x="772160" y="1478915"/>
            <a:ext cx="10515600" cy="4828540"/>
          </a:xfrm>
          <a:prstGeom prst="rect">
            <a:avLst/>
          </a:prstGeom>
          <a:noFill/>
          <a:ln w="9525">
            <a:noFill/>
          </a:ln>
        </p:spPr>
      </p:pic>
      <p:sp>
        <p:nvSpPr>
          <p:cNvPr id="3" name="Text Box 2"/>
          <p:cNvSpPr txBox="1"/>
          <p:nvPr/>
        </p:nvSpPr>
        <p:spPr>
          <a:xfrm>
            <a:off x="953135" y="906145"/>
            <a:ext cx="5142865" cy="398780"/>
          </a:xfrm>
          <a:prstGeom prst="rect">
            <a:avLst/>
          </a:prstGeom>
          <a:noFill/>
        </p:spPr>
        <p:txBody>
          <a:bodyPr wrap="square" rtlCol="0">
            <a:spAutoFit/>
          </a:bodyPr>
          <a:p>
            <a:pPr algn="l"/>
            <a:r>
              <a:rPr lang="vi-VN" altLang="en-US" sz="2000" dirty="0">
                <a:solidFill>
                  <a:srgbClr val="FFFF00"/>
                </a:solidFill>
                <a:latin typeface="Calibri Light" panose="020F0302020204030204" charset="0"/>
                <a:cs typeface="Calibri Light" panose="020F0302020204030204" charset="0"/>
              </a:rPr>
              <a:t>*Giao diện khi tìm kiếm và hiển thị sản phẩm </a:t>
            </a:r>
            <a:endParaRPr lang="vi-VN" altLang="en-US" sz="2000"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400050" y="852805"/>
            <a:ext cx="11348720" cy="5598795"/>
          </a:xfrm>
        </p:spPr>
        <p:txBody>
          <a:bodyPr>
            <a:noAutofit/>
          </a:bodyPr>
          <a:p>
            <a:pPr>
              <a:lnSpc>
                <a:spcPct val="120000"/>
              </a:lnSpc>
            </a:pPr>
            <a:r>
              <a:rPr lang="en-US" altLang="en-US" sz="2000">
                <a:solidFill>
                  <a:srgbClr val="FFFF00"/>
                </a:solidFill>
                <a:latin typeface="Calibri Light" panose="020F0302020204030204" charset="0"/>
                <a:cs typeface="Calibri Light" panose="020F0302020204030204" charset="0"/>
              </a:rPr>
              <a:t>Kết luận</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Về kiến thức:</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 </a:t>
            </a:r>
            <a:r>
              <a:rPr lang="" altLang="en-US" sz="2000">
                <a:solidFill>
                  <a:srgbClr val="FFFF00"/>
                </a:solidFill>
                <a:latin typeface="Calibri Light" panose="020F0302020204030204" charset="0"/>
                <a:cs typeface="Calibri Light" panose="020F0302020204030204" charset="0"/>
              </a:rPr>
              <a:t>Đ</a:t>
            </a:r>
            <a:r>
              <a:rPr lang="en-US" altLang="en-US" sz="2000">
                <a:solidFill>
                  <a:srgbClr val="FFFF00"/>
                </a:solidFill>
                <a:latin typeface="Calibri Light" panose="020F0302020204030204" charset="0"/>
                <a:cs typeface="Calibri Light" panose="020F0302020204030204" charset="0"/>
              </a:rPr>
              <a:t>ọc và tìm hiểu Tailwind CSS, tham Website xe ô tô Honda trên Internet, tìm hiểu cách sử dụng API giã lập bằng file JSON.</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Sử dụng HTML, Tailwind CSS và JavaScipt </a:t>
            </a:r>
            <a:r>
              <a:rPr lang="" altLang="en-US" sz="2000">
                <a:solidFill>
                  <a:srgbClr val="FFFF00"/>
                </a:solidFill>
                <a:latin typeface="Calibri Light" panose="020F0302020204030204" charset="0"/>
                <a:cs typeface="Calibri Light" panose="020F0302020204030204" charset="0"/>
              </a:rPr>
              <a:t>đ</a:t>
            </a:r>
            <a:r>
              <a:rPr lang="en-US" altLang="en-US" sz="2000">
                <a:solidFill>
                  <a:srgbClr val="FFFF00"/>
                </a:solidFill>
                <a:latin typeface="Calibri Light" panose="020F0302020204030204" charset="0"/>
                <a:cs typeface="Calibri Light" panose="020F0302020204030204" charset="0"/>
              </a:rPr>
              <a:t>ể xây dựng giao diện cho Website giới thiệu ô tô với các thông tin sản phẩm </a:t>
            </a:r>
            <a:r>
              <a:rPr lang="" altLang="en-US" sz="2000">
                <a:solidFill>
                  <a:srgbClr val="FFFF00"/>
                </a:solidFill>
                <a:latin typeface="Calibri Light" panose="020F0302020204030204" charset="0"/>
                <a:cs typeface="Calibri Light" panose="020F0302020204030204" charset="0"/>
              </a:rPr>
              <a:t>đư</a:t>
            </a:r>
            <a:r>
              <a:rPr lang="en-US" altLang="en-US" sz="2000">
                <a:solidFill>
                  <a:srgbClr val="FFFF00"/>
                </a:solidFill>
                <a:latin typeface="Calibri Light" panose="020F0302020204030204" charset="0"/>
                <a:cs typeface="Calibri Light" panose="020F0302020204030204" charset="0"/>
              </a:rPr>
              <a:t>ợc truy xuất từ API giả lập duới dạng JSON.</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Về ứng dụng:</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Ứng dụng thành công các công cụ có chức n</a:t>
            </a:r>
            <a:r>
              <a:rPr lang="" altLang="en-US" sz="2000">
                <a:solidFill>
                  <a:srgbClr val="FFFF00"/>
                </a:solidFill>
                <a:latin typeface="Calibri Light" panose="020F0302020204030204" charset="0"/>
                <a:cs typeface="Calibri Light" panose="020F0302020204030204" charset="0"/>
              </a:rPr>
              <a:t>ă</a:t>
            </a:r>
            <a:r>
              <a:rPr lang="en-US" altLang="en-US" sz="2000">
                <a:solidFill>
                  <a:srgbClr val="FFFF00"/>
                </a:solidFill>
                <a:latin typeface="Calibri Light" panose="020F0302020204030204" charset="0"/>
                <a:cs typeface="Calibri Light" panose="020F0302020204030204" charset="0"/>
              </a:rPr>
              <a:t>ng thiết kế </a:t>
            </a:r>
            <a:r>
              <a:rPr lang="" altLang="en-US" sz="2000">
                <a:solidFill>
                  <a:srgbClr val="FFFF00"/>
                </a:solidFill>
                <a:latin typeface="Calibri Light" panose="020F0302020204030204" charset="0"/>
                <a:cs typeface="Calibri Light" panose="020F0302020204030204" charset="0"/>
              </a:rPr>
              <a:t>đ</a:t>
            </a:r>
            <a:r>
              <a:rPr lang="en-US" altLang="en-US" sz="2000">
                <a:solidFill>
                  <a:srgbClr val="FFFF00"/>
                </a:solidFill>
                <a:latin typeface="Calibri Light" panose="020F0302020204030204" charset="0"/>
                <a:cs typeface="Calibri Light" panose="020F0302020204030204" charset="0"/>
              </a:rPr>
              <a:t>ể tạo thành công một trang Web hoàn chỉnh, áp dụng thành công API giả lập flie JSON vào mục sản phẩm và tìm kiếm.</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Về kỹ n</a:t>
            </a:r>
            <a:r>
              <a:rPr lang="" altLang="en-US" sz="2000">
                <a:solidFill>
                  <a:srgbClr val="FFFF00"/>
                </a:solidFill>
                <a:latin typeface="Calibri Light" panose="020F0302020204030204" charset="0"/>
                <a:cs typeface="Calibri Light" panose="020F0302020204030204" charset="0"/>
              </a:rPr>
              <a:t>ă</a:t>
            </a:r>
            <a:r>
              <a:rPr lang="en-US" altLang="en-US" sz="2000">
                <a:solidFill>
                  <a:srgbClr val="FFFF00"/>
                </a:solidFill>
                <a:latin typeface="Calibri Light" panose="020F0302020204030204" charset="0"/>
                <a:cs typeface="Calibri Light" panose="020F0302020204030204" charset="0"/>
              </a:rPr>
              <a:t>ng:</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 Thành thạo các công cụ hỗ trợ thiết kế Web.</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 Kỹ n</a:t>
            </a:r>
            <a:r>
              <a:rPr lang="" altLang="en-US" sz="2000">
                <a:solidFill>
                  <a:srgbClr val="FFFF00"/>
                </a:solidFill>
                <a:latin typeface="Calibri Light" panose="020F0302020204030204" charset="0"/>
                <a:cs typeface="Calibri Light" panose="020F0302020204030204" charset="0"/>
              </a:rPr>
              <a:t>ă</a:t>
            </a:r>
            <a:r>
              <a:rPr lang="en-US" altLang="en-US" sz="2000">
                <a:solidFill>
                  <a:srgbClr val="FFFF00"/>
                </a:solidFill>
                <a:latin typeface="Calibri Light" panose="020F0302020204030204" charset="0"/>
                <a:cs typeface="Calibri Light" panose="020F0302020204030204" charset="0"/>
              </a:rPr>
              <a:t>ng tìm hiểu và </a:t>
            </a:r>
            <a:r>
              <a:rPr lang="" altLang="en-US" sz="2000">
                <a:solidFill>
                  <a:srgbClr val="FFFF00"/>
                </a:solidFill>
                <a:latin typeface="Calibri Light" panose="020F0302020204030204" charset="0"/>
                <a:cs typeface="Calibri Light" panose="020F0302020204030204" charset="0"/>
              </a:rPr>
              <a:t>đ</a:t>
            </a:r>
            <a:r>
              <a:rPr lang="en-US" altLang="en-US" sz="2000">
                <a:solidFill>
                  <a:srgbClr val="FFFF00"/>
                </a:solidFill>
                <a:latin typeface="Calibri Light" panose="020F0302020204030204" charset="0"/>
                <a:cs typeface="Calibri Light" panose="020F0302020204030204" charset="0"/>
              </a:rPr>
              <a:t>ọc hiểu về các tài liệu.</a:t>
            </a:r>
            <a:endParaRPr lang="en-US" altLang="en-US" sz="2000">
              <a:solidFill>
                <a:srgbClr val="FFFF00"/>
              </a:solidFill>
              <a:latin typeface="Calibri Light" panose="020F0302020204030204" charset="0"/>
              <a:cs typeface="Calibri Light" panose="020F0302020204030204" charset="0"/>
            </a:endParaRPr>
          </a:p>
        </p:txBody>
      </p:sp>
      <p:sp>
        <p:nvSpPr>
          <p:cNvPr id="3" name="Text Box 2"/>
          <p:cNvSpPr txBox="1"/>
          <p:nvPr/>
        </p:nvSpPr>
        <p:spPr>
          <a:xfrm>
            <a:off x="2531745" y="226695"/>
            <a:ext cx="6223000" cy="434340"/>
          </a:xfrm>
          <a:prstGeom prst="rect">
            <a:avLst/>
          </a:prstGeom>
          <a:noFill/>
        </p:spPr>
        <p:txBody>
          <a:bodyPr wrap="square" rtlCol="0">
            <a:noAutofit/>
          </a:bodyPr>
          <a:p>
            <a:pPr algn="l"/>
            <a:r>
              <a:rPr lang="vi-VN" altLang="en-US" sz="3000" b="1">
                <a:solidFill>
                  <a:schemeClr val="accent1"/>
                </a:solidFill>
                <a:latin typeface="Calibri Light" panose="020F0302020204030204" charset="0"/>
                <a:cs typeface="Calibri Light" panose="020F0302020204030204" charset="0"/>
                <a:sym typeface="+mn-ea"/>
              </a:rPr>
              <a:t>V. KẾT LUẬN HƯỚNG PHÁT TRIỂN</a:t>
            </a:r>
            <a:r>
              <a:rPr lang="vi-VN" altLang="en-US" sz="3000" i="1">
                <a:solidFill>
                  <a:schemeClr val="accent1"/>
                </a:solidFill>
                <a:latin typeface="Calibri Light" panose="020F0302020204030204" charset="0"/>
                <a:cs typeface="Calibri Light" panose="020F0302020204030204" charset="0"/>
                <a:sym typeface="+mn-ea"/>
              </a:rPr>
              <a:t> </a:t>
            </a:r>
            <a:endParaRPr lang="en-US" sz="3000">
              <a:solidFill>
                <a:schemeClr val="accent1"/>
              </a:solidFill>
              <a:latin typeface="Calibri Light" panose="020F0302020204030204" charset="0"/>
              <a:cs typeface="Calibri Light" panose="020F0302020204030204" charset="0"/>
            </a:endParaRPr>
          </a:p>
          <a:p>
            <a:pPr algn="l"/>
            <a:endParaRPr lang="en-US" sz="3000" dirty="0">
              <a:solidFill>
                <a:schemeClr val="accent1"/>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ltLang="en-US">
                <a:solidFill>
                  <a:srgbClr val="FFFF00"/>
                </a:solidFill>
                <a:latin typeface="Calibri Light" panose="020F0302020204030204" charset="0"/>
                <a:cs typeface="Calibri Light" panose="020F0302020204030204" charset="0"/>
              </a:rPr>
              <a:t>H</a:t>
            </a:r>
            <a:r>
              <a:rPr lang="" altLang="en-US">
                <a:solidFill>
                  <a:srgbClr val="FFFF00"/>
                </a:solidFill>
                <a:latin typeface="Calibri Light" panose="020F0302020204030204" charset="0"/>
                <a:cs typeface="Calibri Light" panose="020F0302020204030204" charset="0"/>
              </a:rPr>
              <a:t>ư</a:t>
            </a:r>
            <a:r>
              <a:rPr lang="en-US" altLang="en-US">
                <a:solidFill>
                  <a:srgbClr val="FFFF00"/>
                </a:solidFill>
                <a:latin typeface="Calibri Light" panose="020F0302020204030204" charset="0"/>
                <a:cs typeface="Calibri Light" panose="020F0302020204030204" charset="0"/>
              </a:rPr>
              <a:t>ớng phát triển </a:t>
            </a:r>
            <a:endParaRPr lang="en-US" altLang="en-US">
              <a:solidFill>
                <a:srgbClr val="FFFF00"/>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 Do thời gian thực hiện </a:t>
            </a:r>
            <a:r>
              <a:rPr lang=""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ề tài có hạn về kiến thức về các chức n</a:t>
            </a:r>
            <a:r>
              <a:rPr lang="" altLang="en-US">
                <a:solidFill>
                  <a:srgbClr val="FFFF00"/>
                </a:solidFill>
                <a:latin typeface="Calibri Light" panose="020F0302020204030204" charset="0"/>
                <a:cs typeface="Calibri Light" panose="020F0302020204030204" charset="0"/>
              </a:rPr>
              <a:t>ă</a:t>
            </a:r>
            <a:r>
              <a:rPr lang="en-US" altLang="en-US">
                <a:solidFill>
                  <a:srgbClr val="FFFF00"/>
                </a:solidFill>
                <a:latin typeface="Calibri Light" panose="020F0302020204030204" charset="0"/>
                <a:cs typeface="Calibri Light" panose="020F0302020204030204" charset="0"/>
              </a:rPr>
              <a:t>ng nếu có nhiều thời gian em sẽ thêm và hoạt </a:t>
            </a:r>
            <a:r>
              <a:rPr lang=""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ộng những chức n</a:t>
            </a:r>
            <a:r>
              <a:rPr lang="" altLang="en-US">
                <a:solidFill>
                  <a:srgbClr val="FFFF00"/>
                </a:solidFill>
                <a:latin typeface="Calibri Light" panose="020F0302020204030204" charset="0"/>
                <a:cs typeface="Calibri Light" panose="020F0302020204030204" charset="0"/>
              </a:rPr>
              <a:t>ă</a:t>
            </a:r>
            <a:r>
              <a:rPr lang="en-US" altLang="en-US">
                <a:solidFill>
                  <a:srgbClr val="FFFF00"/>
                </a:solidFill>
                <a:latin typeface="Calibri Light" panose="020F0302020204030204" charset="0"/>
                <a:cs typeface="Calibri Light" panose="020F0302020204030204" charset="0"/>
              </a:rPr>
              <a:t>ng.</a:t>
            </a:r>
            <a:endParaRPr lang="en-US" altLang="en-US">
              <a:solidFill>
                <a:srgbClr val="FFFF00"/>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Website tạo ra còn </a:t>
            </a:r>
            <a:r>
              <a:rPr lang=""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ơn giản cần cung cấp những tính n</a:t>
            </a:r>
            <a:r>
              <a:rPr lang="" altLang="en-US">
                <a:solidFill>
                  <a:srgbClr val="FFFF00"/>
                </a:solidFill>
                <a:latin typeface="Calibri Light" panose="020F0302020204030204" charset="0"/>
                <a:cs typeface="Calibri Light" panose="020F0302020204030204" charset="0"/>
              </a:rPr>
              <a:t>ă</a:t>
            </a:r>
            <a:r>
              <a:rPr lang="en-US" altLang="en-US">
                <a:solidFill>
                  <a:srgbClr val="FFFF00"/>
                </a:solidFill>
                <a:latin typeface="Calibri Light" panose="020F0302020204030204" charset="0"/>
                <a:cs typeface="Calibri Light" panose="020F0302020204030204" charset="0"/>
              </a:rPr>
              <a:t>ng và thông tin phong phú hơn.</a:t>
            </a:r>
            <a:endParaRPr lang="en-US" altLang="en-US">
              <a:solidFill>
                <a:srgbClr val="FFFF00"/>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Công cụ so sánh: Giúp khách hàng dễ dàng so sánh các mẫu xe khác nhau dựa trên các tiêu chí nh</a:t>
            </a:r>
            <a:r>
              <a:rPr lang="" altLang="en-US">
                <a:solidFill>
                  <a:srgbClr val="FFFF00"/>
                </a:solidFill>
                <a:latin typeface="Calibri Light" panose="020F0302020204030204" charset="0"/>
                <a:cs typeface="Calibri Light" panose="020F0302020204030204" charset="0"/>
              </a:rPr>
              <a:t>ư</a:t>
            </a:r>
            <a:r>
              <a:rPr lang="en-US" altLang="en-US">
                <a:solidFill>
                  <a:srgbClr val="FFFF00"/>
                </a:solidFill>
                <a:latin typeface="Calibri Light" panose="020F0302020204030204" charset="0"/>
                <a:cs typeface="Calibri Light" panose="020F0302020204030204" charset="0"/>
              </a:rPr>
              <a:t> giá cả, </a:t>
            </a:r>
            <a:r>
              <a:rPr lang=""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ộng cơ, tiện nghi.</a:t>
            </a:r>
            <a:endParaRPr lang="en-US" altLang="en-US">
              <a:solidFill>
                <a:srgbClr val="FFFF00"/>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Tích hợp Trợ l</a:t>
            </a:r>
            <a:r>
              <a:rPr lang="" altLang="en-US">
                <a:solidFill>
                  <a:srgbClr val="FFFF00"/>
                </a:solidFill>
                <a:latin typeface="Calibri Light" panose="020F0302020204030204" charset="0"/>
                <a:cs typeface="Calibri Light" panose="020F0302020204030204" charset="0"/>
              </a:rPr>
              <a:t>ý</a:t>
            </a:r>
            <a:r>
              <a:rPr lang="en-US" altLang="en-US">
                <a:solidFill>
                  <a:srgbClr val="FFFF00"/>
                </a:solidFill>
                <a:latin typeface="Calibri Light" panose="020F0302020204030204" charset="0"/>
                <a:cs typeface="Calibri Light" panose="020F0302020204030204" charset="0"/>
              </a:rPr>
              <a:t> ảo và Chatbot</a:t>
            </a:r>
            <a:endParaRPr lang="en-US" altLang="en-US">
              <a:solidFill>
                <a:srgbClr val="FFFF00"/>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Bảo mật thông tin khách hàng: </a:t>
            </a:r>
            <a:r>
              <a:rPr lang=""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ảm bảo thông tin cá nhân và thanh toán của khách hàng </a:t>
            </a:r>
            <a:r>
              <a:rPr lang="" altLang="en-US">
                <a:solidFill>
                  <a:srgbClr val="FFFF00"/>
                </a:solidFill>
                <a:latin typeface="Calibri Light" panose="020F0302020204030204" charset="0"/>
                <a:cs typeface="Calibri Light" panose="020F0302020204030204" charset="0"/>
              </a:rPr>
              <a:t>đư</a:t>
            </a:r>
            <a:r>
              <a:rPr lang="en-US" altLang="en-US">
                <a:solidFill>
                  <a:srgbClr val="FFFF00"/>
                </a:solidFill>
                <a:latin typeface="Calibri Light" panose="020F0302020204030204" charset="0"/>
                <a:cs typeface="Calibri Light" panose="020F0302020204030204" charset="0"/>
              </a:rPr>
              <a:t>ợc bảo vệ an toàn.</a:t>
            </a:r>
            <a:endParaRPr lang="en-US" altLang="en-US">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468370" y="359728"/>
            <a:ext cx="5080000" cy="1299210"/>
          </a:xfrm>
          <a:prstGeom prst="rect">
            <a:avLst/>
          </a:prstGeom>
        </p:spPr>
        <p:txBody>
          <a:bodyPr>
            <a:spAutoFit/>
          </a:bodyPr>
          <a:p>
            <a:pPr algn="ctr" defTabSz="266700">
              <a:spcAft>
                <a:spcPct val="0"/>
              </a:spcAft>
            </a:pPr>
            <a:r>
              <a:rPr sz="2500" b="1">
                <a:solidFill>
                  <a:srgbClr val="FFFF00"/>
                </a:solidFill>
                <a:latin typeface="Times New Roman" panose="02020603050405020304"/>
                <a:ea typeface="Times New Roman" panose="02020603050405020304"/>
              </a:rPr>
              <a:t>DANH MỤC TÀI LIỆU THAM KHẢO</a:t>
            </a:r>
            <a:endParaRPr sz="2500" b="1">
              <a:solidFill>
                <a:srgbClr val="FFFF00"/>
              </a:solidFill>
              <a:latin typeface="Times New Roman" panose="02020603050405020304"/>
              <a:ea typeface="Times New Roman" panose="02020603050405020304"/>
            </a:endParaRPr>
          </a:p>
          <a:p>
            <a:pPr marL="0" indent="0" defTabSz="266700">
              <a:lnSpc>
                <a:spcPct val="114000"/>
              </a:lnSpc>
              <a:spcBef>
                <a:spcPct val="0"/>
              </a:spcBef>
              <a:spcAft>
                <a:spcPct val="0"/>
              </a:spcAft>
            </a:pPr>
            <a:r>
              <a:rPr sz="2500">
                <a:solidFill>
                  <a:srgbClr val="FFFF00"/>
                </a:solidFill>
                <a:latin typeface="Times New Roman" panose="02020603050405020304"/>
                <a:ea typeface="SimSun" panose="02010600030101010101" pitchFamily="2" charset="-122"/>
              </a:rPr>
              <a:t> </a:t>
            </a:r>
            <a:endParaRPr sz="2500">
              <a:solidFill>
                <a:srgbClr val="FFFF00"/>
              </a:solidFill>
              <a:latin typeface="Times New Roman" panose="02020603050405020304"/>
              <a:ea typeface="SimSun" panose="02010600030101010101" pitchFamily="2" charset="-122"/>
            </a:endParaRPr>
          </a:p>
        </p:txBody>
      </p:sp>
      <p:graphicFrame>
        <p:nvGraphicFramePr>
          <p:cNvPr id="7" name="Table 6"/>
          <p:cNvGraphicFramePr/>
          <p:nvPr>
            <p:custDataLst>
              <p:tags r:id="rId1"/>
            </p:custDataLst>
          </p:nvPr>
        </p:nvGraphicFramePr>
        <p:xfrm>
          <a:off x="3098800" y="1149350"/>
          <a:ext cx="7192010" cy="5511800"/>
        </p:xfrm>
        <a:graphic>
          <a:graphicData uri="http://schemas.openxmlformats.org/drawingml/2006/table">
            <a:tbl>
              <a:tblPr/>
              <a:tblGrid>
                <a:gridCol w="677545"/>
                <a:gridCol w="6514465"/>
              </a:tblGrid>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[1]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mona.media. Available: https://mona.media/website-la-gi/.</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[2]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ITVIEC, Available: https://itviec.com/blog/ui-vs-ux/.</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38785">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[3]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TOMAZ,Available: https://tomaz.vn/website-gioi-thieu-san-pham.</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[4]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VIETNIX,Available: https://vietnix.vn/html-la-gi/.</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[5]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ITVIEC, Available: https://itviec.com/blog/javascript-la-gi/.</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82296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[6]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Marketenterprise.Available: https://www.marketenterprise.vn/blog/framework-tailwind-css.html.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82296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[7]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Hocwebchuan.Available:https://hocwebchuan.com/tutorial/guide/nodejs/install_nodejs.php#google_vignette.</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546735">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[8]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aws.amzon. Available: https://aws.amazon.com/vi/what-is/api/ .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82296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[9]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pavietnam,Available: https://kb.pavietnam.vn/cai-dat-nodejs-tren-windows.html.</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[10]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topdev. Available: https://topdev.vn/blog/json-la-gi/.</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bl>
          </a:graphicData>
        </a:graphic>
      </p:graphicFrame>
      <p:sp>
        <p:nvSpPr>
          <p:cNvPr id="8" name="Text Box 7"/>
          <p:cNvSpPr txBox="1"/>
          <p:nvPr/>
        </p:nvSpPr>
        <p:spPr>
          <a:xfrm>
            <a:off x="3468370" y="3953193"/>
            <a:ext cx="5080000" cy="537210"/>
          </a:xfrm>
          <a:prstGeom prst="rect">
            <a:avLst/>
          </a:prstGeom>
        </p:spPr>
        <p:txBody>
          <a:bodyPr>
            <a:spAutoFit/>
          </a:bodyPr>
          <a:p/>
          <a:p>
            <a:pPr marL="0" indent="0" defTabSz="266700">
              <a:spcBef>
                <a:spcPct val="0"/>
              </a:spcBef>
              <a:spcAft>
                <a:spcPct val="0"/>
              </a:spcAft>
            </a:pPr>
            <a:r>
              <a:rPr sz="1100">
                <a:latin typeface="Times New Roman" panose="02020603050405020304"/>
                <a:ea typeface="Times New Roman" panose="02020603050405020304"/>
              </a:rPr>
              <a:t> </a:t>
            </a:r>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1397635" y="2158365"/>
            <a:ext cx="10547985" cy="2025015"/>
          </a:xfrm>
        </p:spPr>
        <p:txBody>
          <a:bodyPr/>
          <a:p>
            <a:pPr marL="0" indent="0">
              <a:buNone/>
            </a:pPr>
            <a:r>
              <a:rPr lang="en-US" altLang="en-US" sz="8000" b="1">
                <a:solidFill>
                  <a:srgbClr val="FFFF00"/>
                </a:solidFill>
                <a:latin typeface="Calibri Light" panose="020F0302020204030204" charset="0"/>
                <a:cs typeface="Calibri Light" panose="020F0302020204030204" charset="0"/>
              </a:rPr>
              <a:t>Thank</a:t>
            </a:r>
            <a:r>
              <a:rPr lang="vi-VN" altLang="en-US" sz="8000" b="1">
                <a:solidFill>
                  <a:srgbClr val="FFFF00"/>
                </a:solidFill>
                <a:latin typeface="Calibri Light" panose="020F0302020204030204" charset="0"/>
                <a:cs typeface="Calibri Light" panose="020F0302020204030204" charset="0"/>
              </a:rPr>
              <a:t>s</a:t>
            </a:r>
            <a:r>
              <a:rPr lang="en-US" altLang="en-US" sz="8000" b="1">
                <a:solidFill>
                  <a:srgbClr val="FFFF00"/>
                </a:solidFill>
                <a:latin typeface="Calibri Light" panose="020F0302020204030204" charset="0"/>
                <a:cs typeface="Calibri Light" panose="020F0302020204030204" charset="0"/>
              </a:rPr>
              <a:t> for listening</a:t>
            </a:r>
            <a:endParaRPr lang="en-US" altLang="en-US" sz="8000" b="1">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tile tx="6350" ty="12700" sx="100000" sy="100000" flip="none" algn="tl"/>
        </a:blipFill>
        <a:effectLst/>
      </p:bgPr>
    </p:bg>
    <p:spTree>
      <p:nvGrpSpPr>
        <p:cNvPr id="1" name=""/>
        <p:cNvGrpSpPr/>
        <p:nvPr/>
      </p:nvGrpSpPr>
      <p:grpSpPr/>
      <p:sp>
        <p:nvSpPr>
          <p:cNvPr id="4" name="Text Box 3"/>
          <p:cNvSpPr txBox="1"/>
          <p:nvPr/>
        </p:nvSpPr>
        <p:spPr>
          <a:xfrm>
            <a:off x="2694940" y="184785"/>
            <a:ext cx="6964680" cy="422275"/>
          </a:xfrm>
          <a:prstGeom prst="rect">
            <a:avLst/>
          </a:prstGeom>
          <a:noFill/>
        </p:spPr>
        <p:txBody>
          <a:bodyPr wrap="square" rtlCol="0">
            <a:noAutofit/>
          </a:bodyPr>
          <a:p>
            <a:pPr algn="ctr"/>
            <a:r>
              <a:rPr lang="vi-VN" altLang="en-US" sz="3000" b="1" dirty="0">
                <a:solidFill>
                  <a:schemeClr val="accent1"/>
                </a:solidFill>
                <a:latin typeface="Calibri Light" panose="020F0302020204030204" charset="0"/>
                <a:cs typeface="Calibri Light" panose="020F0302020204030204" charset="0"/>
              </a:rPr>
              <a:t>I.Tổng </a:t>
            </a:r>
            <a:r>
              <a:rPr lang="vi-VN" altLang="en-US" sz="3000" b="1" u="heavy" dirty="0">
                <a:solidFill>
                  <a:schemeClr val="accent1"/>
                </a:solidFill>
                <a:latin typeface="Calibri Light" panose="020F0302020204030204" charset="0"/>
                <a:cs typeface="Calibri Light" panose="020F0302020204030204" charset="0"/>
              </a:rPr>
              <a:t>Quan</a:t>
            </a:r>
            <a:endParaRPr lang="vi-VN" altLang="en-US" sz="3000" b="1" u="heavy" dirty="0">
              <a:solidFill>
                <a:schemeClr val="accent1"/>
              </a:solidFill>
              <a:latin typeface="Calibri Light" panose="020F0302020204030204" charset="0"/>
              <a:cs typeface="Calibri Light" panose="020F0302020204030204" charset="0"/>
            </a:endParaRPr>
          </a:p>
        </p:txBody>
      </p:sp>
      <p:sp>
        <p:nvSpPr>
          <p:cNvPr id="7" name="Text Box 6"/>
          <p:cNvSpPr txBox="1"/>
          <p:nvPr/>
        </p:nvSpPr>
        <p:spPr>
          <a:xfrm>
            <a:off x="608965" y="793115"/>
            <a:ext cx="7648575" cy="5497195"/>
          </a:xfrm>
          <a:prstGeom prst="rect">
            <a:avLst/>
          </a:prstGeom>
          <a:noFill/>
        </p:spPr>
        <p:txBody>
          <a:bodyPr wrap="square" rtlCol="0">
            <a:noAutofit/>
          </a:bodyPr>
          <a:p>
            <a:pPr algn="l">
              <a:lnSpc>
                <a:spcPct val="110000"/>
              </a:lnSpc>
            </a:pPr>
            <a:r>
              <a:rPr lang="vi-VN" altLang="en-US" sz="2000">
                <a:solidFill>
                  <a:srgbClr val="FFFF00"/>
                </a:solidFill>
                <a:latin typeface="Calibri Light" panose="020F0302020204030204" charset="0"/>
                <a:cs typeface="Calibri Light" panose="020F0302020204030204" charset="0"/>
                <a:sym typeface="+mn-ea"/>
              </a:rPr>
              <a:t>   </a:t>
            </a:r>
            <a:r>
              <a:rPr lang="en-US" altLang="en-US" sz="2000">
                <a:solidFill>
                  <a:srgbClr val="FFFF00"/>
                </a:solidFill>
                <a:latin typeface="Calibri Light" panose="020F0302020204030204" charset="0"/>
                <a:cs typeface="Calibri Light" panose="020F0302020204030204" charset="0"/>
                <a:sym typeface="+mn-ea"/>
              </a:rPr>
              <a:t>Website là trang web trên mạng toàn cầu  sử dụng ngôn ngữ HTML và giao thức HTTP để truyền tải dữ liệu. Người dùng truy cập thông qua trình duyệt web trên nhiều thiết bị bằng cách nhập địa chỉ URL. Website có nhiều loại, từ tin tức, blog đến cửa hàng trực tuyến. Tóm lại, website cần có địa chỉ, truy cập được qua trình duyệt và sử dụng HTTP để chia sẻ dữ liệu.</a:t>
            </a:r>
            <a:br>
              <a:rPr lang="en-US" altLang="en-US" sz="2000">
                <a:solidFill>
                  <a:srgbClr val="FFFF00"/>
                </a:solidFill>
                <a:latin typeface="Calibri Light" panose="020F0302020204030204" charset="0"/>
                <a:cs typeface="Calibri Light" panose="020F0302020204030204" charset="0"/>
                <a:sym typeface="+mn-ea"/>
              </a:rPr>
            </a:br>
            <a:r>
              <a:rPr lang="vi-VN" altLang="en-US" sz="2000">
                <a:solidFill>
                  <a:srgbClr val="FFFF00"/>
                </a:solidFill>
                <a:latin typeface="Calibri Light" panose="020F0302020204030204" charset="0"/>
                <a:cs typeface="Calibri Light" panose="020F0302020204030204" charset="0"/>
                <a:sym typeface="+mn-ea"/>
              </a:rPr>
              <a:t>     </a:t>
            </a:r>
            <a:r>
              <a:rPr lang="en-US" altLang="en-US" sz="2000">
                <a:solidFill>
                  <a:srgbClr val="FFFF00"/>
                </a:solidFill>
                <a:latin typeface="Calibri Light" panose="020F0302020204030204" charset="0"/>
                <a:cs typeface="Calibri Light" panose="020F0302020204030204" charset="0"/>
                <a:sym typeface="+mn-ea"/>
              </a:rPr>
              <a:t>UX (Trải nghiệm người dùng) và UI (Giao diện người dùng) là hai yếu tố quan trọng trong thiết kế sản phẩm số. UX tập trung vào trải nghiệm tổng thể của người dùng, còn UI là về giao diện trực quan. Hiểu rõ sự khác biệt này giúp nhà thiết kế phát triển web toàn diện và nâng cao kỹ năng thiết kế UX/UI.</a:t>
            </a:r>
            <a:br>
              <a:rPr lang="en-US" altLang="en-US" sz="2000">
                <a:solidFill>
                  <a:srgbClr val="FFFF00"/>
                </a:solidFill>
                <a:latin typeface="Calibri Light" panose="020F0302020204030204" charset="0"/>
                <a:cs typeface="Calibri Light" panose="020F0302020204030204" charset="0"/>
                <a:sym typeface="+mn-ea"/>
              </a:rPr>
            </a:br>
            <a:r>
              <a:rPr lang="vi-VN" altLang="en-US" sz="2000">
                <a:solidFill>
                  <a:srgbClr val="FFFF00"/>
                </a:solidFill>
                <a:latin typeface="Calibri Light" panose="020F0302020204030204" charset="0"/>
                <a:cs typeface="Calibri Light" panose="020F0302020204030204" charset="0"/>
                <a:sym typeface="+mn-ea"/>
              </a:rPr>
              <a:t>     </a:t>
            </a:r>
            <a:r>
              <a:rPr lang="en-US" altLang="en-US" sz="2000">
                <a:solidFill>
                  <a:srgbClr val="FFFF00"/>
                </a:solidFill>
                <a:latin typeface="Calibri Light" panose="020F0302020204030204" charset="0"/>
                <a:cs typeface="Calibri Light" panose="020F0302020204030204" charset="0"/>
                <a:sym typeface="+mn-ea"/>
              </a:rPr>
              <a:t>Website giới thiệu sản phẩm là kênh trực tuyến cung cấp thông tin chi tiết về sản phẩm (thành phần, công dụng, tính năng). Mục tiêu là giúp khách hàng tìm hiểu, so sánh và quyết định mua hàng, đồng thời quảng bá sản phẩm và mở rộng thị trường cho doanh nghiệp.</a:t>
            </a:r>
            <a:endParaRPr lang="en-US" altLang="en-US" sz="2000">
              <a:solidFill>
                <a:srgbClr val="FFFF00"/>
              </a:solidFill>
              <a:latin typeface="Calibri Light" panose="020F0302020204030204" charset="0"/>
              <a:cs typeface="Calibri Light" panose="020F0302020204030204" charset="0"/>
            </a:endParaRPr>
          </a:p>
          <a:p>
            <a:pPr algn="l">
              <a:lnSpc>
                <a:spcPct val="110000"/>
              </a:lnSpc>
            </a:pPr>
            <a:endParaRPr lang="en-US" altLang="en-US" sz="2000"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sz="quarter" idx="13"/>
          </p:nvPr>
        </p:nvSpPr>
        <p:spPr>
          <a:xfrm>
            <a:off x="1471930" y="0"/>
            <a:ext cx="8743950" cy="824230"/>
          </a:xfrm>
        </p:spPr>
        <p:txBody>
          <a:bodyPr/>
          <a:p>
            <a:r>
              <a:rPr lang="vi-VN" altLang="en-US" sz="3000">
                <a:latin typeface="Times New Roman" panose="02020603050405020304" charset="0"/>
                <a:cs typeface="Times New Roman" panose="02020603050405020304" charset="0"/>
              </a:rPr>
              <a:t>II.Nghiên Cứu Lý Thuyết</a:t>
            </a:r>
            <a:endParaRPr lang="vi-VN" altLang="en-US" sz="3000">
              <a:latin typeface="Times New Roman" panose="02020603050405020304" charset="0"/>
              <a:cs typeface="Times New Roman" panose="02020603050405020304" charset="0"/>
            </a:endParaRPr>
          </a:p>
        </p:txBody>
      </p:sp>
      <p:sp>
        <p:nvSpPr>
          <p:cNvPr id="4" name="Text Box 3"/>
          <p:cNvSpPr txBox="1"/>
          <p:nvPr/>
        </p:nvSpPr>
        <p:spPr>
          <a:xfrm>
            <a:off x="489585" y="916305"/>
            <a:ext cx="7767320" cy="5448300"/>
          </a:xfrm>
          <a:prstGeom prst="rect">
            <a:avLst/>
          </a:prstGeom>
          <a:noFill/>
        </p:spPr>
        <p:txBody>
          <a:bodyPr wrap="square" rtlCol="0">
            <a:noAutofit/>
          </a:bodyPr>
          <a:p>
            <a:pPr algn="l"/>
            <a:r>
              <a:rPr lang="vi-VN" altLang="en-US" sz="2100" b="1" dirty="0">
                <a:solidFill>
                  <a:srgbClr val="FFFF00"/>
                </a:solidFill>
                <a:latin typeface="Calibri Light" panose="020F0302020204030204" charset="0"/>
                <a:cs typeface="Calibri Light" panose="020F0302020204030204" charset="0"/>
              </a:rPr>
              <a:t>1. </a:t>
            </a:r>
            <a:r>
              <a:rPr lang="en-US" altLang="en-US" sz="2100" b="1" dirty="0">
                <a:solidFill>
                  <a:srgbClr val="FFFF00"/>
                </a:solidFill>
                <a:latin typeface="Calibri Light" panose="020F0302020204030204" charset="0"/>
                <a:cs typeface="Calibri Light" panose="020F0302020204030204" charset="0"/>
              </a:rPr>
              <a:t>Khái niệm về HTML</a:t>
            </a:r>
            <a:endParaRPr lang="en-US" altLang="en-US" sz="2100" b="1" dirty="0">
              <a:solidFill>
                <a:srgbClr val="FFFF00"/>
              </a:solidFill>
              <a:latin typeface="Calibri Light" panose="020F0302020204030204" charset="0"/>
              <a:cs typeface="Calibri Light" panose="020F0302020204030204" charset="0"/>
            </a:endParaRPr>
          </a:p>
          <a:p>
            <a:pPr algn="l"/>
            <a:endParaRPr lang="en-US" altLang="en-US" sz="2100"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HTML (HyperText Markup Language) là ngôn ngữ </a:t>
            </a:r>
            <a:r>
              <a:rPr lang="en-US" altLang="en-US" sz="2100" dirty="0">
                <a:solidFill>
                  <a:srgbClr val="FFFF00"/>
                </a:solidFill>
                <a:latin typeface="Calibri Light" panose="020F0302020204030204" charset="0"/>
                <a:cs typeface="Calibri Light" panose="020F0302020204030204" charset="0"/>
              </a:rPr>
              <a:t>đánh dấu siêu v</a:t>
            </a:r>
            <a:r>
              <a:rPr lang="en-US" altLang="en-US" sz="2100" dirty="0">
                <a:solidFill>
                  <a:srgbClr val="FFFF00"/>
                </a:solidFill>
                <a:latin typeface="Calibri Light" panose="020F0302020204030204" charset="0"/>
                <a:cs typeface="Calibri Light" panose="020F0302020204030204" charset="0"/>
              </a:rPr>
              <a:t>ăn bản dùng </a:t>
            </a:r>
            <a:r>
              <a:rPr lang="en-US" altLang="en-US" sz="2100" dirty="0">
                <a:solidFill>
                  <a:srgbClr val="FFFF00"/>
                </a:solidFill>
                <a:latin typeface="Calibri Light" panose="020F0302020204030204" charset="0"/>
                <a:cs typeface="Calibri Light" panose="020F0302020204030204" charset="0"/>
              </a:rPr>
              <a:t>để tạo trang web. Nó sử dụng các thẻ (tags) </a:t>
            </a:r>
            <a:r>
              <a:rPr lang="en-US" altLang="en-US" sz="2100" dirty="0">
                <a:solidFill>
                  <a:srgbClr val="FFFF00"/>
                </a:solidFill>
                <a:latin typeface="Calibri Light" panose="020F0302020204030204" charset="0"/>
                <a:cs typeface="Calibri Light" panose="020F0302020204030204" charset="0"/>
              </a:rPr>
              <a:t>để </a:t>
            </a:r>
            <a:r>
              <a:rPr lang="en-US" altLang="en-US" sz="2100" dirty="0">
                <a:solidFill>
                  <a:srgbClr val="FFFF00"/>
                </a:solidFill>
                <a:latin typeface="Calibri Light" panose="020F0302020204030204" charset="0"/>
                <a:cs typeface="Calibri Light" panose="020F0302020204030204" charset="0"/>
              </a:rPr>
              <a:t>đánh dấu các phần tử nh</a:t>
            </a:r>
            <a:r>
              <a:rPr lang="en-US" altLang="en-US" sz="2100" dirty="0">
                <a:solidFill>
                  <a:srgbClr val="FFFF00"/>
                </a:solidFill>
                <a:latin typeface="Calibri Light" panose="020F0302020204030204" charset="0"/>
                <a:cs typeface="Calibri Light" panose="020F0302020204030204" charset="0"/>
              </a:rPr>
              <a:t>ư tiêu </a:t>
            </a:r>
            <a:r>
              <a:rPr lang="en-US" altLang="en-US" sz="2100" dirty="0">
                <a:solidFill>
                  <a:srgbClr val="FFFF00"/>
                </a:solidFill>
                <a:latin typeface="Calibri Light" panose="020F0302020204030204" charset="0"/>
                <a:cs typeface="Calibri Light" panose="020F0302020204030204" charset="0"/>
              </a:rPr>
              <a:t>đề, </a:t>
            </a:r>
            <a:r>
              <a:rPr lang="en-US" altLang="en-US" sz="2100" dirty="0">
                <a:solidFill>
                  <a:srgbClr val="FFFF00"/>
                </a:solidFill>
                <a:latin typeface="Calibri Light" panose="020F0302020204030204" charset="0"/>
                <a:cs typeface="Calibri Light" panose="020F0302020204030204" charset="0"/>
              </a:rPr>
              <a:t>đoạn v</a:t>
            </a:r>
            <a:r>
              <a:rPr lang="en-US" altLang="en-US" sz="2100" dirty="0">
                <a:solidFill>
                  <a:srgbClr val="FFFF00"/>
                </a:solidFill>
                <a:latin typeface="Calibri Light" panose="020F0302020204030204" charset="0"/>
                <a:cs typeface="Calibri Light" panose="020F0302020204030204" charset="0"/>
              </a:rPr>
              <a:t>ăn, hình ảnh, liên kết. HTML kết hợp với CSS và JavaScript </a:t>
            </a:r>
            <a:r>
              <a:rPr lang="en-US" altLang="en-US" sz="2100" dirty="0">
                <a:solidFill>
                  <a:srgbClr val="FFFF00"/>
                </a:solidFill>
                <a:latin typeface="Calibri Light" panose="020F0302020204030204" charset="0"/>
                <a:cs typeface="Calibri Light" panose="020F0302020204030204" charset="0"/>
              </a:rPr>
              <a:t>để xây dựng và cấu trúc website hoặc ứng dụng</a:t>
            </a:r>
            <a:r>
              <a:rPr lang="vi-VN" altLang="en-US" sz="2100" dirty="0">
                <a:solidFill>
                  <a:srgbClr val="FFFF00"/>
                </a:solidFill>
                <a:latin typeface="Calibri Light" panose="020F0302020204030204" charset="0"/>
                <a:cs typeface="Calibri Light" panose="020F0302020204030204" charset="0"/>
              </a:rPr>
              <a:t>.</a:t>
            </a:r>
            <a:endParaRPr lang="vi-VN" altLang="en-US" sz="2100" dirty="0">
              <a:solidFill>
                <a:srgbClr val="FFFF00"/>
              </a:solidFill>
              <a:latin typeface="Calibri Light" panose="020F0302020204030204" charset="0"/>
              <a:cs typeface="Calibri Light" panose="020F0302020204030204" charset="0"/>
            </a:endParaRPr>
          </a:p>
          <a:p>
            <a:pPr algn="l"/>
            <a:endParaRPr lang="vi-VN" altLang="en-US" sz="2100" dirty="0">
              <a:solidFill>
                <a:srgbClr val="FFFF00"/>
              </a:solidFill>
              <a:latin typeface="Calibri Light" panose="020F0302020204030204" charset="0"/>
              <a:cs typeface="Calibri Light" panose="020F0302020204030204" charset="0"/>
            </a:endParaRPr>
          </a:p>
          <a:p>
            <a:pPr algn="l"/>
            <a:r>
              <a:rPr lang="vi-VN" altLang="en-US" sz="2100" b="1" dirty="0">
                <a:solidFill>
                  <a:srgbClr val="FFFF00"/>
                </a:solidFill>
                <a:latin typeface="Calibri Light" panose="020F0302020204030204" charset="0"/>
                <a:cs typeface="Calibri Light" panose="020F0302020204030204" charset="0"/>
              </a:rPr>
              <a:t>Đặc điểm HTML</a:t>
            </a:r>
            <a:endParaRPr lang="vi-VN" altLang="en-US" sz="2100" b="1" dirty="0">
              <a:solidFill>
                <a:srgbClr val="FFFF00"/>
              </a:solidFill>
              <a:latin typeface="Calibri Light" panose="020F0302020204030204" charset="0"/>
              <a:cs typeface="Calibri Light" panose="020F0302020204030204" charset="0"/>
            </a:endParaRPr>
          </a:p>
          <a:p>
            <a:pPr algn="l"/>
            <a:endParaRPr lang="vi-VN" altLang="en-US" sz="2100" b="1"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Dễ học và sử dụng: HTML có cú pháp đ</a:t>
            </a:r>
            <a:r>
              <a:rPr lang="en-US" altLang="en-US" sz="2100" dirty="0">
                <a:solidFill>
                  <a:srgbClr val="FFFF00"/>
                </a:solidFill>
                <a:latin typeface="Calibri Light" panose="020F0302020204030204" charset="0"/>
                <a:cs typeface="Calibri Light" panose="020F0302020204030204" charset="0"/>
              </a:rPr>
              <a:t>ơn giản và dễ hiểu, ngay cả đ</a:t>
            </a:r>
            <a:r>
              <a:rPr lang="en-US" altLang="en-US" sz="2100" dirty="0">
                <a:solidFill>
                  <a:srgbClr val="FFFF00"/>
                </a:solidFill>
                <a:latin typeface="Calibri Light" panose="020F0302020204030204" charset="0"/>
                <a:cs typeface="Calibri Light" panose="020F0302020204030204" charset="0"/>
              </a:rPr>
              <a:t>ối với ngư</a:t>
            </a:r>
            <a:r>
              <a:rPr lang="en-US" altLang="en-US" sz="2100" dirty="0">
                <a:solidFill>
                  <a:srgbClr val="FFFF00"/>
                </a:solidFill>
                <a:latin typeface="Calibri Light" panose="020F0302020204030204" charset="0"/>
                <a:cs typeface="Calibri Light" panose="020F0302020204030204" charset="0"/>
              </a:rPr>
              <a:t>ời mới bắt đ</a:t>
            </a:r>
            <a:r>
              <a:rPr lang="en-US" altLang="en-US" sz="2100" dirty="0">
                <a:solidFill>
                  <a:srgbClr val="FFFF00"/>
                </a:solidFill>
                <a:latin typeface="Calibri Light" panose="020F0302020204030204" charset="0"/>
                <a:cs typeface="Calibri Light" panose="020F0302020204030204" charset="0"/>
              </a:rPr>
              <a:t>ầu.</a:t>
            </a:r>
            <a:endParaRPr lang="en-US" altLang="en-US" sz="2100"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Giao diện linh hoạt: HTML có thể đư</a:t>
            </a:r>
            <a:r>
              <a:rPr lang="en-US" altLang="en-US" sz="2100" dirty="0">
                <a:solidFill>
                  <a:srgbClr val="FFFF00"/>
                </a:solidFill>
                <a:latin typeface="Calibri Light" panose="020F0302020204030204" charset="0"/>
                <a:cs typeface="Calibri Light" panose="020F0302020204030204" charset="0"/>
              </a:rPr>
              <a:t>ợc sử dụng đ</a:t>
            </a:r>
            <a:r>
              <a:rPr lang="en-US" altLang="en-US" sz="2100" dirty="0">
                <a:solidFill>
                  <a:srgbClr val="FFFF00"/>
                </a:solidFill>
                <a:latin typeface="Calibri Light" panose="020F0302020204030204" charset="0"/>
                <a:cs typeface="Calibri Light" panose="020F0302020204030204" charset="0"/>
              </a:rPr>
              <a:t>ể tạo ra các trang web với nhiều kiểu dáng và bố cục khác nhau.</a:t>
            </a:r>
            <a:endParaRPr lang="en-US" altLang="en-US" sz="2100"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Hỗ trợ đ</a:t>
            </a:r>
            <a:r>
              <a:rPr lang="en-US" altLang="en-US" sz="2100" dirty="0">
                <a:solidFill>
                  <a:srgbClr val="FFFF00"/>
                </a:solidFill>
                <a:latin typeface="Calibri Light" panose="020F0302020204030204" charset="0"/>
                <a:cs typeface="Calibri Light" panose="020F0302020204030204" charset="0"/>
              </a:rPr>
              <a:t>a nền tảng: HTML có thể đư</a:t>
            </a:r>
            <a:r>
              <a:rPr lang="en-US" altLang="en-US" sz="2100" dirty="0">
                <a:solidFill>
                  <a:srgbClr val="FFFF00"/>
                </a:solidFill>
                <a:latin typeface="Calibri Light" panose="020F0302020204030204" charset="0"/>
                <a:cs typeface="Calibri Light" panose="020F0302020204030204" charset="0"/>
              </a:rPr>
              <a:t>ợc hiển thị trên tất cả các trình duyệt web và thiết bị khác nhau.</a:t>
            </a:r>
            <a:endParaRPr lang="en-US" altLang="en-US" sz="2100"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Phổ biến: HTML là ngôn ngữ lập trình web đư</a:t>
            </a:r>
            <a:r>
              <a:rPr lang="en-US" altLang="en-US" sz="2100" dirty="0">
                <a:solidFill>
                  <a:srgbClr val="FFFF00"/>
                </a:solidFill>
                <a:latin typeface="Calibri Light" panose="020F0302020204030204" charset="0"/>
                <a:cs typeface="Calibri Light" panose="020F0302020204030204" charset="0"/>
              </a:rPr>
              <a:t>ợc sử dụng phổ biến nhất trên thế giới.</a:t>
            </a:r>
            <a:endParaRPr lang="en-US" altLang="en-US" sz="2100" dirty="0">
              <a:solidFill>
                <a:srgbClr val="FFFF00"/>
              </a:solidFill>
              <a:latin typeface="Calibri Light" panose="020F0302020204030204" charset="0"/>
              <a:cs typeface="Calibri Light" panose="020F0302020204030204" charset="0"/>
            </a:endParaRPr>
          </a:p>
          <a:p>
            <a:pPr algn="l"/>
            <a:endParaRPr lang="en-US" altLang="en-US" sz="2100"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tile tx="6350" ty="12700" sx="100000" sy="100000" flip="none" algn="tl"/>
        </a:blipFill>
        <a:effectLst/>
      </p:bgPr>
    </p:bg>
    <p:spTree>
      <p:nvGrpSpPr>
        <p:cNvPr id="1" name=""/>
        <p:cNvGrpSpPr/>
        <p:nvPr/>
      </p:nvGrpSpPr>
      <p:grpSpPr/>
      <p:sp>
        <p:nvSpPr>
          <p:cNvPr id="4" name="Text Box 3"/>
          <p:cNvSpPr txBox="1"/>
          <p:nvPr/>
        </p:nvSpPr>
        <p:spPr>
          <a:xfrm>
            <a:off x="384175" y="128270"/>
            <a:ext cx="8611235" cy="6798310"/>
          </a:xfrm>
          <a:prstGeom prst="rect">
            <a:avLst/>
          </a:prstGeom>
          <a:noFill/>
        </p:spPr>
        <p:txBody>
          <a:bodyPr wrap="square" rtlCol="0">
            <a:noAutofit/>
          </a:bodyPr>
          <a:p>
            <a:pPr algn="l">
              <a:lnSpc>
                <a:spcPct val="110000"/>
              </a:lnSpc>
            </a:pPr>
            <a:r>
              <a:rPr lang="vi-VN" altLang="en-US" sz="2500" b="1" dirty="0">
                <a:solidFill>
                  <a:srgbClr val="FFFF00"/>
                </a:solidFill>
                <a:latin typeface="Calibri Light" panose="020F0302020204030204" charset="0"/>
                <a:cs typeface="Calibri Light" panose="020F0302020204030204" charset="0"/>
              </a:rPr>
              <a:t>2. Khái niệm </a:t>
            </a:r>
            <a:r>
              <a:rPr lang="en-US" altLang="en-US" sz="2500" b="1" dirty="0">
                <a:solidFill>
                  <a:srgbClr val="FFFF00"/>
                </a:solidFill>
                <a:latin typeface="Calibri Light" panose="020F0302020204030204" charset="0"/>
                <a:cs typeface="Calibri Light" panose="020F0302020204030204" charset="0"/>
              </a:rPr>
              <a:t>JavaScript</a:t>
            </a:r>
            <a:endParaRPr lang="en-US" altLang="en-US" sz="2500" b="1" dirty="0">
              <a:solidFill>
                <a:srgbClr val="FFFF00"/>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JavaScript, còn </a:t>
            </a:r>
            <a:r>
              <a:rPr lang="en-US" altLang="en-US" sz="2000" dirty="0">
                <a:solidFill>
                  <a:srgbClr val="FFFF00"/>
                </a:solidFill>
                <a:latin typeface="Calibri Light" panose="020F0302020204030204" charset="0"/>
                <a:cs typeface="Calibri Light" panose="020F0302020204030204" charset="0"/>
              </a:rPr>
              <a:t>đư</a:t>
            </a:r>
            <a:r>
              <a:rPr lang="en-US" altLang="en-US" sz="2000" dirty="0">
                <a:solidFill>
                  <a:srgbClr val="FFFF00"/>
                </a:solidFill>
                <a:latin typeface="Calibri Light" panose="020F0302020204030204" charset="0"/>
                <a:cs typeface="Calibri Light" panose="020F0302020204030204" charset="0"/>
              </a:rPr>
              <a:t>ợc viết tắt là</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JS, là một ngôn ngữ lập trình, chạy d</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ới dạng</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ngôn ngữ kịch bản phía máy khách</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trong môi tr</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ờng hosting. Môi tr</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ờng hosting phổ biến nhất là trình duyệt web, dùng ngôn ngữ này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tạo tính t</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ơng tác cho trang web.</a:t>
            </a:r>
            <a:r>
              <a:rPr lang="en-US" altLang="en-US" sz="2000" dirty="0">
                <a:solidFill>
                  <a:srgbClr val="FFFF00"/>
                </a:solidFill>
                <a:latin typeface="Calibri Light" panose="020F0302020204030204" charset="0"/>
                <a:cs typeface="Calibri Light" panose="020F0302020204030204" charset="0"/>
              </a:rPr>
              <a:t> </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sz="2500" b="1" dirty="0">
                <a:solidFill>
                  <a:srgbClr val="FFFF00"/>
                </a:solidFill>
                <a:latin typeface="Calibri Light" panose="020F0302020204030204" charset="0"/>
                <a:cs typeface="Calibri Light" panose="020F0302020204030204" charset="0"/>
              </a:rPr>
              <a:t>Đặc điểm </a:t>
            </a:r>
            <a:endParaRPr lang="en-US" altLang="en-US" sz="2500" b="1" dirty="0">
              <a:solidFill>
                <a:srgbClr val="FFFF00"/>
              </a:solidFill>
              <a:latin typeface="Calibri Light" panose="020F0302020204030204" charset="0"/>
              <a:cs typeface="Calibri Light" panose="020F0302020204030204" charset="0"/>
            </a:endParaRPr>
          </a:p>
          <a:p>
            <a:pPr algn="l">
              <a:lnSpc>
                <a:spcPct val="120000"/>
              </a:lnSpc>
            </a:pPr>
            <a:r>
              <a:rPr lang="en-US" altLang="en-US" sz="2000" dirty="0">
                <a:solidFill>
                  <a:srgbClr val="FFFF00"/>
                </a:solidFill>
                <a:latin typeface="Calibri Light" panose="020F0302020204030204" charset="0"/>
                <a:cs typeface="Calibri Light" panose="020F0302020204030204" charset="0"/>
              </a:rPr>
              <a:t>Tất cả là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ối t</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ợng: Trong JavaScript, mọi thứ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ều </a:t>
            </a:r>
            <a:r>
              <a:rPr lang="en-US" altLang="en-US" sz="2000" dirty="0">
                <a:solidFill>
                  <a:srgbClr val="FFFF00"/>
                </a:solidFill>
                <a:latin typeface="Calibri Light" panose="020F0302020204030204" charset="0"/>
                <a:cs typeface="Calibri Light" panose="020F0302020204030204" charset="0"/>
              </a:rPr>
              <a:t>đư</a:t>
            </a:r>
            <a:r>
              <a:rPr lang="en-US" altLang="en-US" sz="2000" dirty="0">
                <a:solidFill>
                  <a:srgbClr val="FFFF00"/>
                </a:solidFill>
                <a:latin typeface="Calibri Light" panose="020F0302020204030204" charset="0"/>
                <a:cs typeface="Calibri Light" panose="020F0302020204030204" charset="0"/>
              </a:rPr>
              <a:t>ợc xem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một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ối t</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ợng, từ một nút bấm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ơn giản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ến một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oạn v</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 bản phức tạp.</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en-US" altLang="en-US" sz="2000" dirty="0">
                <a:solidFill>
                  <a:srgbClr val="FFFF00"/>
                </a:solidFill>
                <a:latin typeface="Calibri Light" panose="020F0302020204030204" charset="0"/>
                <a:cs typeface="Calibri Light" panose="020F0302020204030204" charset="0"/>
              </a:rPr>
              <a:t>Sự kiện là tất cả: JavaScript hoạt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ộng dựa trên các sự kiện mà ng</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ời dùng thực hiện, ví dụ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click chuột, di chuyển chuột, hay nhấn phím.</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en-US" altLang="en-US" sz="2000" dirty="0">
                <a:solidFill>
                  <a:srgbClr val="FFFF00"/>
                </a:solidFill>
                <a:latin typeface="Calibri Light" panose="020F0302020204030204" charset="0"/>
                <a:cs typeface="Calibri Light" panose="020F0302020204030204" charset="0"/>
              </a:rPr>
              <a:t>Một dòng chảy: Mặc dù có vẻ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nhiều thứ diễn ra cùng một lúc,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ng thực tế JavaScript chỉ thực hiện một tác vụ tại một thời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iểm.</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Trải nghiệm ng</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ời dùng tuyệt vời: JavaScript giúp tạo ra các trang web thân thiện, dễ sử dụng và mang lại nhiều niềm vui cho ng</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ời dùng.</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Không giới hạn: JavaScript không chỉ dành cho web, mà còn </a:t>
            </a:r>
            <a:r>
              <a:rPr lang="en-US" altLang="en-US" sz="2000" dirty="0">
                <a:solidFill>
                  <a:srgbClr val="FFFF00"/>
                </a:solidFill>
                <a:latin typeface="Calibri Light" panose="020F0302020204030204" charset="0"/>
                <a:cs typeface="Calibri Light" panose="020F0302020204030204" charset="0"/>
              </a:rPr>
              <a:t>đư</a:t>
            </a:r>
            <a:r>
              <a:rPr lang="en-US" altLang="en-US" sz="2000" dirty="0">
                <a:solidFill>
                  <a:srgbClr val="FFFF00"/>
                </a:solidFill>
                <a:latin typeface="Calibri Light" panose="020F0302020204030204" charset="0"/>
                <a:cs typeface="Calibri Light" panose="020F0302020204030204" charset="0"/>
              </a:rPr>
              <a:t>ợc sử dụng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phát triển ứng dụng trên nhiều nền tảng khác nhau.</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Cộng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ồng lớn mạnh: Có một cộng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ồng JavaScript rất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ông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ảo, luôn sẵn sàng giúp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ỡ và chia sẻ kiến thức.</a:t>
            </a:r>
            <a:endParaRPr lang="en-US" altLang="en-US" sz="2000"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55295" y="192405"/>
            <a:ext cx="8075295" cy="6473825"/>
          </a:xfrm>
          <a:prstGeom prst="rect">
            <a:avLst/>
          </a:prstGeom>
          <a:noFill/>
        </p:spPr>
        <p:txBody>
          <a:bodyPr wrap="square" rtlCol="0">
            <a:noAutofit/>
          </a:bodyPr>
          <a:p>
            <a:pPr algn="l">
              <a:lnSpc>
                <a:spcPct val="110000"/>
              </a:lnSpc>
            </a:pPr>
            <a:r>
              <a:rPr lang="vi-VN" altLang="en-US" sz="2500" b="1" dirty="0">
                <a:solidFill>
                  <a:srgbClr val="FFFF00"/>
                </a:solidFill>
                <a:latin typeface="Calibri Light" panose="020F0302020204030204" charset="0"/>
                <a:cs typeface="Calibri Light" panose="020F0302020204030204" charset="0"/>
              </a:rPr>
              <a:t>  3.</a:t>
            </a:r>
            <a:r>
              <a:rPr lang="en-US" altLang="en-US" sz="2500" b="1" dirty="0">
                <a:solidFill>
                  <a:srgbClr val="FFFF00"/>
                </a:solidFill>
                <a:latin typeface="Calibri Light" panose="020F0302020204030204" charset="0"/>
                <a:cs typeface="Calibri Light" panose="020F0302020204030204" charset="0"/>
                <a:sym typeface="+mn-ea"/>
              </a:rPr>
              <a:t>Tailwind CSS </a:t>
            </a:r>
            <a:endParaRPr lang="vi-VN" altLang="en-US" sz="2500" b="1" dirty="0">
              <a:solidFill>
                <a:srgbClr val="FFFF00"/>
              </a:solidFill>
              <a:latin typeface="Calibri Light" panose="020F0302020204030204" charset="0"/>
              <a:cs typeface="Calibri Light" panose="020F0302020204030204" charset="0"/>
            </a:endParaRPr>
          </a:p>
          <a:p>
            <a:pPr algn="l">
              <a:lnSpc>
                <a:spcPct val="110000"/>
              </a:lnSpc>
            </a:pPr>
            <a:r>
              <a:rPr lang="en-US" altLang="en-US" sz="2000" dirty="0">
                <a:solidFill>
                  <a:srgbClr val="FFFF00"/>
                </a:solidFill>
                <a:latin typeface="Calibri Light" panose="020F0302020204030204" charset="0"/>
                <a:cs typeface="Calibri Light" panose="020F0302020204030204" charset="0"/>
              </a:rPr>
              <a:t>Tailwind CSS là framework CSS tập trung vào tính tiện ích và khả n</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tùy biến cao. Thay vì cung cấp các class phức tạp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Bootstrap, Tailwind CSS chỉ cung cấp các class cho style cấp thấp (padding, color, border).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iều này giúp lập trình viên linh hoạt chỉnh sửa website theo </a:t>
            </a:r>
            <a:r>
              <a:rPr lang="en-US" altLang="en-US" sz="2000" dirty="0">
                <a:solidFill>
                  <a:srgbClr val="FFFF00"/>
                </a:solidFill>
                <a:latin typeface="Calibri Light" panose="020F0302020204030204" charset="0"/>
                <a:cs typeface="Calibri Light" panose="020F0302020204030204" charset="0"/>
              </a:rPr>
              <a:t>ý</a:t>
            </a:r>
            <a:r>
              <a:rPr lang="en-US" altLang="en-US" sz="2000" dirty="0">
                <a:solidFill>
                  <a:srgbClr val="FFFF00"/>
                </a:solidFill>
                <a:latin typeface="Calibri Light" panose="020F0302020204030204" charset="0"/>
                <a:cs typeface="Calibri Light" panose="020F0302020204030204" charset="0"/>
              </a:rPr>
              <a:t> muốn, không bị gò bó</a:t>
            </a:r>
            <a:r>
              <a:rPr lang="vi-VN" altLang="en-US" sz="2000" dirty="0">
                <a:solidFill>
                  <a:srgbClr val="FFFF00"/>
                </a:solidFill>
                <a:latin typeface="Calibri Light" panose="020F0302020204030204" charset="0"/>
                <a:cs typeface="Calibri Light" panose="020F0302020204030204" charset="0"/>
              </a:rPr>
              <a:t>.</a:t>
            </a:r>
            <a:endParaRPr lang="vi-VN" altLang="en-US" sz="2000" dirty="0">
              <a:solidFill>
                <a:srgbClr val="FFFF00"/>
              </a:solidFill>
              <a:latin typeface="Calibri Light" panose="020F0302020204030204" charset="0"/>
              <a:cs typeface="Calibri Light" panose="020F0302020204030204" charset="0"/>
            </a:endParaRPr>
          </a:p>
          <a:p>
            <a:pPr algn="l">
              <a:lnSpc>
                <a:spcPct val="110000"/>
              </a:lnSpc>
            </a:pPr>
            <a:r>
              <a:rPr lang="en-US" altLang="en-US" sz="2000" b="1" dirty="0">
                <a:solidFill>
                  <a:srgbClr val="FFFF00"/>
                </a:solidFill>
                <a:latin typeface="Calibri Light" panose="020F0302020204030204" charset="0"/>
                <a:cs typeface="Calibri Light" panose="020F0302020204030204" charset="0"/>
              </a:rPr>
              <a:t>*</a:t>
            </a:r>
            <a:r>
              <a:rPr lang="en-US" altLang="en-US" sz="2000" b="1" dirty="0">
                <a:solidFill>
                  <a:srgbClr val="FFFF00"/>
                </a:solidFill>
                <a:latin typeface="Calibri Light" panose="020F0302020204030204" charset="0"/>
                <a:cs typeface="Calibri Light" panose="020F0302020204030204" charset="0"/>
              </a:rPr>
              <a:t>Ư</a:t>
            </a:r>
            <a:r>
              <a:rPr lang="en-US" altLang="en-US" sz="2000" b="1" dirty="0">
                <a:solidFill>
                  <a:srgbClr val="FFFF00"/>
                </a:solidFill>
                <a:latin typeface="Calibri Light" panose="020F0302020204030204" charset="0"/>
                <a:cs typeface="Calibri Light" panose="020F0302020204030204" charset="0"/>
              </a:rPr>
              <a:t>u </a:t>
            </a:r>
            <a:r>
              <a:rPr lang="en-US" altLang="en-US" sz="2000" b="1" dirty="0">
                <a:solidFill>
                  <a:srgbClr val="FFFF00"/>
                </a:solidFill>
                <a:latin typeface="Calibri Light" panose="020F0302020204030204" charset="0"/>
                <a:cs typeface="Calibri Light" panose="020F0302020204030204" charset="0"/>
              </a:rPr>
              <a:t>đ</a:t>
            </a:r>
            <a:r>
              <a:rPr lang="en-US" altLang="en-US" sz="2000" b="1" dirty="0">
                <a:solidFill>
                  <a:srgbClr val="FFFF00"/>
                </a:solidFill>
                <a:latin typeface="Calibri Light" panose="020F0302020204030204" charset="0"/>
                <a:cs typeface="Calibri Light" panose="020F0302020204030204" charset="0"/>
              </a:rPr>
              <a:t>iểm:</a:t>
            </a:r>
            <a:endParaRPr lang="en-US" altLang="en-US" sz="2000" b="1" dirty="0">
              <a:solidFill>
                <a:srgbClr val="FFFF00"/>
              </a:solidFill>
              <a:latin typeface="Calibri Light" panose="020F0302020204030204" charset="0"/>
              <a:cs typeface="Calibri Light" panose="020F0302020204030204" charset="0"/>
            </a:endParaRPr>
          </a:p>
          <a:p>
            <a:pPr algn="l">
              <a:lnSpc>
                <a:spcPct val="110000"/>
              </a:lnSpc>
            </a:pPr>
            <a:r>
              <a:rPr lang="en-US" altLang="en-US" sz="2000" dirty="0">
                <a:solidFill>
                  <a:srgbClr val="FFFF00"/>
                </a:solidFill>
                <a:latin typeface="Calibri Light" panose="020F0302020204030204" charset="0"/>
                <a:cs typeface="Calibri Light" panose="020F0302020204030204" charset="0"/>
              </a:rPr>
              <a:t>- Một trong những </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u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iểm của Tailwind CSS là khả n</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mở rộng. Bằng cách sử dụng các lớp CSS có sẵn và kết hợp chúng, chúng ta có thể tạo ra những lớp CSS mới phù hợp với yêu cầu cụ thể của dự án.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iều này cho phép chúng ta linh hoạt trong việc tạo ra giao diện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ộc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áo và tùy chỉnh theo </a:t>
            </a:r>
            <a:r>
              <a:rPr lang="en-US" altLang="en-US" sz="2000" dirty="0">
                <a:solidFill>
                  <a:srgbClr val="FFFF00"/>
                </a:solidFill>
                <a:latin typeface="Calibri Light" panose="020F0302020204030204" charset="0"/>
                <a:cs typeface="Calibri Light" panose="020F0302020204030204" charset="0"/>
              </a:rPr>
              <a:t>ý</a:t>
            </a:r>
            <a:r>
              <a:rPr lang="en-US" altLang="en-US" sz="2000" dirty="0">
                <a:solidFill>
                  <a:srgbClr val="FFFF00"/>
                </a:solidFill>
                <a:latin typeface="Calibri Light" panose="020F0302020204030204" charset="0"/>
                <a:cs typeface="Calibri Light" panose="020F0302020204030204" charset="0"/>
              </a:rPr>
              <a:t> muốn.</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en-US" altLang="en-US" sz="2000" dirty="0">
                <a:solidFill>
                  <a:srgbClr val="FFFF00"/>
                </a:solidFill>
                <a:latin typeface="Calibri Light" panose="020F0302020204030204" charset="0"/>
                <a:cs typeface="Calibri Light" panose="020F0302020204030204" charset="0"/>
              </a:rPr>
              <a:t>- Với Tailwind CSS, chúng ta không cần phải viết CSS tùy chỉnh nhiều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tr</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ớc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ây. Thay vào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ó, chúng ta sử dụng các lớp CSS có sẵn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áp dụng các quy tắc và kiểu dáng cho các phần tử trong giao diện.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iều này giúp t</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hiệu suất phát triển, giảm thời gian viết CSS từ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ầu và tạo ra giao diện một cách nhanh chóng.</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en-US" altLang="en-US" sz="2000" b="1" dirty="0">
                <a:solidFill>
                  <a:srgbClr val="FFFF00"/>
                </a:solidFill>
                <a:latin typeface="Calibri Light" panose="020F0302020204030204" charset="0"/>
                <a:cs typeface="Calibri Light" panose="020F0302020204030204" charset="0"/>
              </a:rPr>
              <a:t>*Nh</a:t>
            </a:r>
            <a:r>
              <a:rPr lang="en-US" altLang="en-US" sz="2000" b="1" dirty="0">
                <a:solidFill>
                  <a:srgbClr val="FFFF00"/>
                </a:solidFill>
                <a:latin typeface="Calibri Light" panose="020F0302020204030204" charset="0"/>
                <a:cs typeface="Calibri Light" panose="020F0302020204030204" charset="0"/>
              </a:rPr>
              <a:t>ư</a:t>
            </a:r>
            <a:r>
              <a:rPr lang="en-US" altLang="en-US" sz="2000" b="1" dirty="0">
                <a:solidFill>
                  <a:srgbClr val="FFFF00"/>
                </a:solidFill>
                <a:latin typeface="Calibri Light" panose="020F0302020204030204" charset="0"/>
                <a:cs typeface="Calibri Light" panose="020F0302020204030204" charset="0"/>
              </a:rPr>
              <a:t>ợc </a:t>
            </a:r>
            <a:r>
              <a:rPr lang="en-US" altLang="en-US" sz="2000" b="1" dirty="0">
                <a:solidFill>
                  <a:srgbClr val="FFFF00"/>
                </a:solidFill>
                <a:latin typeface="Calibri Light" panose="020F0302020204030204" charset="0"/>
                <a:cs typeface="Calibri Light" panose="020F0302020204030204" charset="0"/>
              </a:rPr>
              <a:t>đ</a:t>
            </a:r>
            <a:r>
              <a:rPr lang="en-US" altLang="en-US" sz="2000" b="1" dirty="0">
                <a:solidFill>
                  <a:srgbClr val="FFFF00"/>
                </a:solidFill>
                <a:latin typeface="Calibri Light" panose="020F0302020204030204" charset="0"/>
                <a:cs typeface="Calibri Light" panose="020F0302020204030204" charset="0"/>
              </a:rPr>
              <a:t>iểm của Tailwind</a:t>
            </a:r>
            <a:endParaRPr lang="en-US" altLang="en-US" sz="2000" b="1" dirty="0">
              <a:solidFill>
                <a:srgbClr val="FFFF00"/>
              </a:solidFill>
              <a:latin typeface="Calibri Light" panose="020F0302020204030204" charset="0"/>
              <a:cs typeface="Calibri Light" panose="020F0302020204030204" charset="0"/>
            </a:endParaRPr>
          </a:p>
          <a:p>
            <a:pPr algn="l">
              <a:lnSpc>
                <a:spcPct val="110000"/>
              </a:lnSpc>
            </a:pPr>
            <a:r>
              <a:rPr lang="en-US" altLang="en-US" sz="2000" dirty="0">
                <a:solidFill>
                  <a:srgbClr val="FFFF00"/>
                </a:solidFill>
                <a:latin typeface="Calibri Light" panose="020F0302020204030204" charset="0"/>
                <a:cs typeface="Calibri Light" panose="020F0302020204030204" charset="0"/>
              </a:rPr>
              <a:t>-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ợc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iểm lớn nhất là khi sử dụng Tailwind thì các thẻ của chúng ta cần rất nhiều class, mỗi thuộc tính là một class khi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ó code c</a:t>
            </a:r>
            <a:r>
              <a:rPr lang="en-US" altLang="en-US" sz="2000" dirty="0">
                <a:solidFill>
                  <a:srgbClr val="FFFF00"/>
                </a:solidFill>
                <a:latin typeface="Calibri Light" panose="020F0302020204030204" charset="0"/>
                <a:cs typeface="Calibri Light" panose="020F0302020204030204" charset="0"/>
              </a:rPr>
              <a:t>ũ</a:t>
            </a:r>
            <a:r>
              <a:rPr lang="en-US" altLang="en-US" sz="2000" dirty="0">
                <a:solidFill>
                  <a:srgbClr val="FFFF00"/>
                </a:solidFill>
                <a:latin typeface="Calibri Light" panose="020F0302020204030204" charset="0"/>
                <a:cs typeface="Calibri Light" panose="020F0302020204030204" charset="0"/>
              </a:rPr>
              <a:t>ng sẽ rất dài và rắc rối.</a:t>
            </a:r>
            <a:endParaRPr lang="en-US" altLang="en-US" sz="2000"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158115"/>
            <a:ext cx="7973695" cy="6491605"/>
          </a:xfrm>
          <a:prstGeom prst="rect">
            <a:avLst/>
          </a:prstGeom>
          <a:noFill/>
        </p:spPr>
        <p:txBody>
          <a:bodyPr wrap="square" rtlCol="0">
            <a:noAutofit/>
          </a:bodyPr>
          <a:p>
            <a:pPr algn="l">
              <a:lnSpc>
                <a:spcPct val="110000"/>
              </a:lnSpc>
            </a:pPr>
            <a:r>
              <a:rPr lang="vi-VN" altLang="en-US" sz="2500" b="1" dirty="0">
                <a:solidFill>
                  <a:srgbClr val="FFFF00"/>
                </a:solidFill>
                <a:latin typeface="Calibri Light" panose="020F0302020204030204" charset="0"/>
                <a:cs typeface="Calibri Light" panose="020F0302020204030204" charset="0"/>
              </a:rPr>
              <a:t>4.Khái niệm API và JSON</a:t>
            </a:r>
            <a:endParaRPr lang="en-US" altLang="en-US" sz="2500" b="1" dirty="0">
              <a:solidFill>
                <a:srgbClr val="FFFF00"/>
              </a:solidFill>
              <a:latin typeface="Calibri Light" panose="020F0302020204030204" charset="0"/>
              <a:cs typeface="Calibri Light" panose="020F0302020204030204" charset="0"/>
            </a:endParaRPr>
          </a:p>
          <a:p>
            <a:pPr algn="l">
              <a:lnSpc>
                <a:spcPct val="110000"/>
              </a:lnSpc>
            </a:pPr>
            <a:r>
              <a:rPr lang="en-US" altLang="en-US" sz="2000" dirty="0">
                <a:solidFill>
                  <a:srgbClr val="FFFF00"/>
                </a:solidFill>
                <a:latin typeface="Calibri Light" panose="020F0302020204030204" charset="0"/>
                <a:cs typeface="Calibri Light" panose="020F0302020204030204" charset="0"/>
              </a:rPr>
              <a:t>- API</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là các ph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ơng thức, giao thức kết nối với các th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viện và ứng dụng khác. Nó là viết tắt của</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Application Programming Interface</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 giao diện lập trình ứng dụng. API cung cấp khả n</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truy xuất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ến một tập các hàm hay dùng. Và từ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ó có thể trao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ổi dữ liệu giữa các ứng dụng. </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a:t>
            </a:r>
            <a:r>
              <a:rPr lang="en-US" altLang="en-US" sz="2000" dirty="0">
                <a:solidFill>
                  <a:srgbClr val="FFFF00"/>
                </a:solidFill>
                <a:latin typeface="Calibri Light" panose="020F0302020204030204" charset="0"/>
                <a:cs typeface="Calibri Light" panose="020F0302020204030204" charset="0"/>
              </a:rPr>
              <a:t>JSON</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là viết tắt của</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JavaScript</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Object</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Notation, là một kiểu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ịnh dạng dữ liệu tuân theo một quy luật nhất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ịnh mà hầu hết các ngôn ngữ lập trình hiện nay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ều có thể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ọc </a:t>
            </a:r>
            <a:r>
              <a:rPr lang="en-US" altLang="en-US" sz="2000" dirty="0">
                <a:solidFill>
                  <a:srgbClr val="FFFF00"/>
                </a:solidFill>
                <a:latin typeface="Calibri Light" panose="020F0302020204030204" charset="0"/>
                <a:cs typeface="Calibri Light" panose="020F0302020204030204" charset="0"/>
              </a:rPr>
              <a:t>đư</a:t>
            </a:r>
            <a:r>
              <a:rPr lang="en-US" altLang="en-US" sz="2000" dirty="0">
                <a:solidFill>
                  <a:srgbClr val="FFFF00"/>
                </a:solidFill>
                <a:latin typeface="Calibri Light" panose="020F0302020204030204" charset="0"/>
                <a:cs typeface="Calibri Light" panose="020F0302020204030204" charset="0"/>
              </a:rPr>
              <a:t>ợc.</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JSON</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là một tiêu chuẩn mở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trao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ổi dữ liệu trên web.</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altLang="en-US" sz="2000" b="1" dirty="0">
                <a:solidFill>
                  <a:srgbClr val="FFFF00"/>
                </a:solidFill>
                <a:latin typeface="Calibri Light" panose="020F0302020204030204" charset="0"/>
                <a:cs typeface="Calibri Light" panose="020F0302020204030204" charset="0"/>
              </a:rPr>
              <a:t>Đặc điểm </a:t>
            </a:r>
            <a:endParaRPr lang="en-US" altLang="en-US" sz="2000" b="1" dirty="0">
              <a:solidFill>
                <a:srgbClr val="FFFF00"/>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Phát triển nhanh chóng: Thay vì chờ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ợi backend hoàn thiện, các nhà phát triển frontend có thể sử dụng API giả lập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bắt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ầu xây dựng giao diện ng</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ời dùng ngay lập tức.</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Kiểm thử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ộc lập: Các nhà phát triển có thể kiểm tra tính n</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của ứng dụng mà không phụ thuộc vào backend.</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T</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tính linh hoạt: API giả lập cho phép các nhà phát triển dễ dàng thay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ổi dữ liệu và cấu trúc dữ liệu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thử nghiệm các tr</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ờng hợp khác nhau.</a:t>
            </a:r>
            <a:endParaRPr lang="en-US" altLang="en-US" sz="2000"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2361565"/>
            <a:ext cx="7916545" cy="4625340"/>
          </a:xfrm>
          <a:prstGeom prst="rect">
            <a:avLst/>
          </a:prstGeom>
          <a:noFill/>
        </p:spPr>
        <p:txBody>
          <a:bodyPr wrap="square" rtlCol="0">
            <a:noAutofit/>
          </a:bodyPr>
          <a:p>
            <a:pPr algn="l"/>
            <a:endParaRPr lang="en-US" dirty="0"/>
          </a:p>
        </p:txBody>
      </p:sp>
      <p:sp>
        <p:nvSpPr>
          <p:cNvPr id="5" name="Text Box 4"/>
          <p:cNvSpPr txBox="1"/>
          <p:nvPr/>
        </p:nvSpPr>
        <p:spPr>
          <a:xfrm>
            <a:off x="3483610" y="184150"/>
            <a:ext cx="5445125" cy="638175"/>
          </a:xfrm>
          <a:prstGeom prst="rect">
            <a:avLst/>
          </a:prstGeom>
          <a:noFill/>
        </p:spPr>
        <p:txBody>
          <a:bodyPr wrap="square" rtlCol="0">
            <a:noAutofit/>
          </a:bodyPr>
          <a:p>
            <a:pPr algn="ctr"/>
            <a:r>
              <a:rPr lang="vi-VN" altLang="en-US" sz="3000" dirty="0">
                <a:solidFill>
                  <a:schemeClr val="accent1"/>
                </a:solidFill>
                <a:latin typeface="Calibri Light" panose="020F0302020204030204" charset="0"/>
                <a:cs typeface="Calibri Light" panose="020F0302020204030204" charset="0"/>
              </a:rPr>
              <a:t>III.</a:t>
            </a:r>
            <a:r>
              <a:rPr lang="en-US" altLang="en-US" sz="3000" dirty="0">
                <a:solidFill>
                  <a:schemeClr val="accent1"/>
                </a:solidFill>
                <a:latin typeface="Calibri Light" panose="020F0302020204030204" charset="0"/>
                <a:cs typeface="Calibri Light" panose="020F0302020204030204" charset="0"/>
              </a:rPr>
              <a:t>HIỆN THỰC H</a:t>
            </a:r>
            <a:r>
              <a:rPr lang="en-US" altLang="en-US" sz="3000" dirty="0">
                <a:solidFill>
                  <a:schemeClr val="accent1"/>
                </a:solidFill>
                <a:latin typeface="Calibri Light" panose="020F0302020204030204" charset="0"/>
                <a:cs typeface="Calibri Light" panose="020F0302020204030204" charset="0"/>
              </a:rPr>
              <a:t>Ó</a:t>
            </a:r>
            <a:r>
              <a:rPr lang="en-US" altLang="en-US" sz="3000" dirty="0">
                <a:solidFill>
                  <a:schemeClr val="accent1"/>
                </a:solidFill>
                <a:latin typeface="Calibri Light" panose="020F0302020204030204" charset="0"/>
                <a:cs typeface="Calibri Light" panose="020F0302020204030204" charset="0"/>
              </a:rPr>
              <a:t>A NGHI</a:t>
            </a:r>
            <a:r>
              <a:rPr lang="en-US" altLang="en-US" sz="3000" dirty="0">
                <a:solidFill>
                  <a:schemeClr val="accent1"/>
                </a:solidFill>
                <a:latin typeface="Calibri Light" panose="020F0302020204030204" charset="0"/>
                <a:cs typeface="Calibri Light" panose="020F0302020204030204" charset="0"/>
              </a:rPr>
              <a:t>Ê</a:t>
            </a:r>
            <a:r>
              <a:rPr lang="en-US" altLang="en-US" sz="3000" dirty="0">
                <a:solidFill>
                  <a:schemeClr val="accent1"/>
                </a:solidFill>
                <a:latin typeface="Calibri Light" panose="020F0302020204030204" charset="0"/>
                <a:cs typeface="Calibri Light" panose="020F0302020204030204" charset="0"/>
              </a:rPr>
              <a:t>N CỨU</a:t>
            </a:r>
            <a:endParaRPr lang="en-US" altLang="en-US" sz="3000" dirty="0">
              <a:solidFill>
                <a:schemeClr val="accent1"/>
              </a:solidFill>
              <a:latin typeface="Calibri Light" panose="020F0302020204030204" charset="0"/>
              <a:cs typeface="Calibri Light" panose="020F0302020204030204" charset="0"/>
            </a:endParaRPr>
          </a:p>
        </p:txBody>
      </p:sp>
      <p:sp>
        <p:nvSpPr>
          <p:cNvPr id="7" name="Text Box 6"/>
          <p:cNvSpPr txBox="1"/>
          <p:nvPr/>
        </p:nvSpPr>
        <p:spPr>
          <a:xfrm>
            <a:off x="517525" y="993140"/>
            <a:ext cx="7861300" cy="5682615"/>
          </a:xfrm>
          <a:prstGeom prst="rect">
            <a:avLst/>
          </a:prstGeom>
          <a:noFill/>
        </p:spPr>
        <p:txBody>
          <a:bodyPr wrap="square" rtlCol="0">
            <a:noAutofit/>
          </a:bodyPr>
          <a:p>
            <a:pPr algn="l"/>
            <a:r>
              <a:rPr lang="vi-VN" altLang="en-US" sz="2700" dirty="0">
                <a:solidFill>
                  <a:srgbClr val="FFFF00"/>
                </a:solidFill>
                <a:latin typeface="Calibri Light" panose="020F0302020204030204" charset="0"/>
                <a:cs typeface="Calibri Light" panose="020F0302020204030204" charset="0"/>
              </a:rPr>
              <a:t>1.Mô tả cấu trúc trang Web</a:t>
            </a:r>
            <a:endParaRPr lang="vi-VN" altLang="en-US" sz="2700" dirty="0">
              <a:solidFill>
                <a:srgbClr val="FFFF00"/>
              </a:solidFill>
              <a:latin typeface="Calibri Light" panose="020F0302020204030204" charset="0"/>
              <a:cs typeface="Calibri Light" panose="020F0302020204030204" charset="0"/>
            </a:endParaRPr>
          </a:p>
          <a:p>
            <a:pPr algn="l"/>
            <a:r>
              <a:rPr lang="en-US" altLang="en-US" sz="2700" b="1" i="1">
                <a:solidFill>
                  <a:srgbClr val="FFFF00"/>
                </a:solidFill>
                <a:latin typeface="Calibri Light" panose="020F0302020204030204" charset="0"/>
                <a:cs typeface="Calibri Light" panose="020F0302020204030204" charset="0"/>
                <a:sym typeface="+mn-ea"/>
              </a:rPr>
              <a:t>Sơ đồ website </a:t>
            </a:r>
            <a:r>
              <a:rPr lang="vi-VN" altLang="en-US" sz="2700" b="1" i="1">
                <a:solidFill>
                  <a:srgbClr val="FFFF00"/>
                </a:solidFill>
                <a:latin typeface="Calibri Light" panose="020F0302020204030204" charset="0"/>
                <a:cs typeface="Calibri Light" panose="020F0302020204030204" charset="0"/>
                <a:sym typeface="+mn-ea"/>
              </a:rPr>
              <a:t>“Giới thiệu xe ô tô</a:t>
            </a:r>
            <a:r>
              <a:rPr lang="en-US" altLang="en-US" sz="2700" b="1" i="1">
                <a:solidFill>
                  <a:srgbClr val="FFFF00"/>
                </a:solidFill>
                <a:latin typeface="Calibri Light" panose="020F0302020204030204" charset="0"/>
                <a:cs typeface="Calibri Light" panose="020F0302020204030204" charset="0"/>
                <a:sym typeface="+mn-ea"/>
              </a:rPr>
              <a:t>"</a:t>
            </a:r>
            <a:r>
              <a:rPr lang="vi-VN" altLang="en-US" sz="2700" b="1" i="1">
                <a:solidFill>
                  <a:srgbClr val="FFFF00"/>
                </a:solidFill>
                <a:latin typeface="Calibri Light" panose="020F0302020204030204" charset="0"/>
                <a:cs typeface="Calibri Light" panose="020F0302020204030204" charset="0"/>
                <a:sym typeface="+mn-ea"/>
              </a:rPr>
              <a:t> </a:t>
            </a:r>
            <a:r>
              <a:rPr lang="en-US" altLang="en-US" sz="2700" b="1" i="1">
                <a:solidFill>
                  <a:srgbClr val="FFFF00"/>
                </a:solidFill>
                <a:latin typeface="Calibri Light" panose="020F0302020204030204" charset="0"/>
                <a:cs typeface="Calibri Light" panose="020F0302020204030204" charset="0"/>
                <a:sym typeface="+mn-ea"/>
              </a:rPr>
              <a:t>bao gồm </a:t>
            </a:r>
            <a:r>
              <a:rPr lang="vi-VN" altLang="en-US" sz="2700" b="1" i="1">
                <a:solidFill>
                  <a:srgbClr val="FFFF00"/>
                </a:solidFill>
                <a:latin typeface="Calibri Light" panose="020F0302020204030204" charset="0"/>
                <a:cs typeface="Calibri Light" panose="020F0302020204030204" charset="0"/>
                <a:sym typeface="+mn-ea"/>
              </a:rPr>
              <a:t>4</a:t>
            </a:r>
            <a:r>
              <a:rPr lang="en-US" altLang="en-US" sz="2700" b="1" i="1">
                <a:solidFill>
                  <a:srgbClr val="FFFF00"/>
                </a:solidFill>
                <a:latin typeface="Calibri Light" panose="020F0302020204030204" charset="0"/>
                <a:cs typeface="Calibri Light" panose="020F0302020204030204" charset="0"/>
                <a:sym typeface="+mn-ea"/>
              </a:rPr>
              <a:t> mục chính: </a:t>
            </a:r>
            <a:endParaRPr lang="vi-VN" altLang="en-US" sz="2700" dirty="0">
              <a:solidFill>
                <a:srgbClr val="FFFF00"/>
              </a:solidFill>
              <a:latin typeface="Calibri Light" panose="020F0302020204030204" charset="0"/>
              <a:cs typeface="Calibri Light" panose="020F0302020204030204" charset="0"/>
            </a:endParaRPr>
          </a:p>
          <a:p>
            <a:pPr algn="l"/>
            <a:r>
              <a:rPr lang="en-US" altLang="en-US" sz="2700" dirty="0">
                <a:solidFill>
                  <a:srgbClr val="FFFF00"/>
                </a:solidFill>
                <a:latin typeface="Calibri Light" panose="020F0302020204030204" charset="0"/>
                <a:cs typeface="Calibri Light" panose="020F0302020204030204" charset="0"/>
              </a:rPr>
              <a:t>   </a:t>
            </a:r>
            <a:r>
              <a:rPr lang="vi-VN" altLang="en-US" sz="2700" dirty="0">
                <a:solidFill>
                  <a:srgbClr val="FFFF00"/>
                </a:solidFill>
                <a:latin typeface="Calibri Light" panose="020F0302020204030204" charset="0"/>
                <a:cs typeface="Calibri Light" panose="020F0302020204030204" charset="0"/>
              </a:rPr>
              <a:t>1.</a:t>
            </a:r>
            <a:r>
              <a:rPr lang="en-US" altLang="en-US" sz="2700" dirty="0">
                <a:solidFill>
                  <a:srgbClr val="FFFF00"/>
                </a:solidFill>
                <a:latin typeface="Calibri Light" panose="020F0302020204030204" charset="0"/>
                <a:cs typeface="Calibri Light" panose="020F0302020204030204" charset="0"/>
              </a:rPr>
              <a:t>Trang chủ: Chứa video và hình ảnh giới thiệu về những mẫu xe của Honda.</a:t>
            </a:r>
            <a:endParaRPr lang="en-US" altLang="en-US" sz="2700" dirty="0">
              <a:solidFill>
                <a:srgbClr val="FFFF00"/>
              </a:solidFill>
              <a:latin typeface="Calibri Light" panose="020F0302020204030204" charset="0"/>
              <a:cs typeface="Calibri Light" panose="020F0302020204030204" charset="0"/>
            </a:endParaRPr>
          </a:p>
          <a:p>
            <a:pPr algn="l"/>
            <a:r>
              <a:rPr lang="en-US" altLang="en-US" sz="2700" dirty="0">
                <a:solidFill>
                  <a:srgbClr val="FFFF00"/>
                </a:solidFill>
                <a:latin typeface="Calibri Light" panose="020F0302020204030204" charset="0"/>
                <a:cs typeface="Calibri Light" panose="020F0302020204030204" charset="0"/>
              </a:rPr>
              <a:t>   </a:t>
            </a:r>
            <a:r>
              <a:rPr lang="vi-VN" altLang="en-US" sz="2700" dirty="0">
                <a:solidFill>
                  <a:srgbClr val="FFFF00"/>
                </a:solidFill>
                <a:latin typeface="Calibri Light" panose="020F0302020204030204" charset="0"/>
                <a:cs typeface="Calibri Light" panose="020F0302020204030204" charset="0"/>
              </a:rPr>
              <a:t>2.</a:t>
            </a:r>
            <a:r>
              <a:rPr lang="en-US" altLang="en-US" sz="2700" dirty="0">
                <a:solidFill>
                  <a:srgbClr val="FFFF00"/>
                </a:solidFill>
                <a:latin typeface="Calibri Light" panose="020F0302020204030204" charset="0"/>
                <a:cs typeface="Calibri Light" panose="020F0302020204030204" charset="0"/>
              </a:rPr>
              <a:t>Sản phẩm: Thông tin chia tiết sản phẩm, thanh tìm kiếm với khả n</a:t>
            </a:r>
            <a:r>
              <a:rPr lang="en-US" altLang="en-US" sz="2700" dirty="0">
                <a:solidFill>
                  <a:srgbClr val="FFFF00"/>
                </a:solidFill>
                <a:latin typeface="Calibri Light" panose="020F0302020204030204" charset="0"/>
                <a:cs typeface="Calibri Light" panose="020F0302020204030204" charset="0"/>
              </a:rPr>
              <a:t>ă</a:t>
            </a:r>
            <a:r>
              <a:rPr lang="en-US" altLang="en-US" sz="2700" dirty="0">
                <a:solidFill>
                  <a:srgbClr val="FFFF00"/>
                </a:solidFill>
                <a:latin typeface="Calibri Light" panose="020F0302020204030204" charset="0"/>
                <a:cs typeface="Calibri Light" panose="020F0302020204030204" charset="0"/>
              </a:rPr>
              <a:t>ng lọc từng mẫu xe giúp dễ dàng tìm kiếm. </a:t>
            </a:r>
            <a:endParaRPr lang="en-US" altLang="en-US" sz="2700" dirty="0">
              <a:solidFill>
                <a:srgbClr val="FFFF00"/>
              </a:solidFill>
              <a:latin typeface="Calibri Light" panose="020F0302020204030204" charset="0"/>
              <a:cs typeface="Calibri Light" panose="020F0302020204030204" charset="0"/>
            </a:endParaRPr>
          </a:p>
          <a:p>
            <a:pPr algn="l"/>
            <a:r>
              <a:rPr lang="en-US" altLang="en-US" sz="2700" dirty="0">
                <a:solidFill>
                  <a:srgbClr val="FFFF00"/>
                </a:solidFill>
                <a:latin typeface="Calibri Light" panose="020F0302020204030204" charset="0"/>
                <a:cs typeface="Calibri Light" panose="020F0302020204030204" charset="0"/>
              </a:rPr>
              <a:t>   </a:t>
            </a:r>
            <a:r>
              <a:rPr lang="vi-VN" altLang="en-US" sz="2700" dirty="0">
                <a:solidFill>
                  <a:srgbClr val="FFFF00"/>
                </a:solidFill>
                <a:latin typeface="Calibri Light" panose="020F0302020204030204" charset="0"/>
                <a:cs typeface="Calibri Light" panose="020F0302020204030204" charset="0"/>
              </a:rPr>
              <a:t>3.</a:t>
            </a:r>
            <a:r>
              <a:rPr lang="en-US" altLang="en-US" sz="2700" dirty="0">
                <a:solidFill>
                  <a:srgbClr val="FFFF00"/>
                </a:solidFill>
                <a:latin typeface="Calibri Light" panose="020F0302020204030204" charset="0"/>
                <a:cs typeface="Calibri Light" panose="020F0302020204030204" charset="0"/>
              </a:rPr>
              <a:t>Dịch vụ: chứa các thông tin nh</a:t>
            </a:r>
            <a:r>
              <a:rPr lang="en-US" altLang="en-US" sz="2700" dirty="0">
                <a:solidFill>
                  <a:srgbClr val="FFFF00"/>
                </a:solidFill>
                <a:latin typeface="Calibri Light" panose="020F0302020204030204" charset="0"/>
                <a:cs typeface="Calibri Light" panose="020F0302020204030204" charset="0"/>
              </a:rPr>
              <a:t>ư</a:t>
            </a:r>
            <a:r>
              <a:rPr lang="en-US" altLang="en-US" sz="2700" dirty="0">
                <a:solidFill>
                  <a:srgbClr val="FFFF00"/>
                </a:solidFill>
                <a:latin typeface="Calibri Light" panose="020F0302020204030204" charset="0"/>
                <a:cs typeface="Calibri Light" panose="020F0302020204030204" charset="0"/>
              </a:rPr>
              <a:t> bảo trì xe và </a:t>
            </a:r>
            <a:r>
              <a:rPr lang="en-US" altLang="en-US" sz="2700" dirty="0">
                <a:solidFill>
                  <a:srgbClr val="FFFF00"/>
                </a:solidFill>
                <a:latin typeface="Calibri Light" panose="020F0302020204030204" charset="0"/>
                <a:cs typeface="Calibri Light" panose="020F0302020204030204" charset="0"/>
              </a:rPr>
              <a:t>đ</a:t>
            </a:r>
            <a:r>
              <a:rPr lang="en-US" altLang="en-US" sz="2700" dirty="0">
                <a:solidFill>
                  <a:srgbClr val="FFFF00"/>
                </a:solidFill>
                <a:latin typeface="Calibri Light" panose="020F0302020204030204" charset="0"/>
                <a:cs typeface="Calibri Light" panose="020F0302020204030204" charset="0"/>
              </a:rPr>
              <a:t>ặt lịch bảo trì.</a:t>
            </a:r>
            <a:endParaRPr lang="en-US" altLang="en-US" sz="2700" dirty="0">
              <a:solidFill>
                <a:srgbClr val="FFFF00"/>
              </a:solidFill>
              <a:latin typeface="Calibri Light" panose="020F0302020204030204" charset="0"/>
              <a:cs typeface="Calibri Light" panose="020F0302020204030204" charset="0"/>
            </a:endParaRPr>
          </a:p>
          <a:p>
            <a:pPr algn="l"/>
            <a:r>
              <a:rPr lang="en-US" altLang="en-US" sz="2700" dirty="0">
                <a:solidFill>
                  <a:srgbClr val="FFFF00"/>
                </a:solidFill>
                <a:latin typeface="Calibri Light" panose="020F0302020204030204" charset="0"/>
                <a:cs typeface="Calibri Light" panose="020F0302020204030204" charset="0"/>
              </a:rPr>
              <a:t>   </a:t>
            </a:r>
            <a:r>
              <a:rPr lang="vi-VN" altLang="en-US" sz="2700" dirty="0">
                <a:solidFill>
                  <a:srgbClr val="FFFF00"/>
                </a:solidFill>
                <a:latin typeface="Calibri Light" panose="020F0302020204030204" charset="0"/>
                <a:cs typeface="Calibri Light" panose="020F0302020204030204" charset="0"/>
              </a:rPr>
              <a:t>4.</a:t>
            </a:r>
            <a:r>
              <a:rPr lang="en-US" altLang="en-US" sz="2700" dirty="0">
                <a:solidFill>
                  <a:srgbClr val="FFFF00"/>
                </a:solidFill>
                <a:latin typeface="Calibri Light" panose="020F0302020204030204" charset="0"/>
                <a:cs typeface="Calibri Light" panose="020F0302020204030204" charset="0"/>
              </a:rPr>
              <a:t>Liên hệ: Chứa thông tin cửa hàng nh</a:t>
            </a:r>
            <a:r>
              <a:rPr lang="en-US" altLang="en-US" sz="2700" dirty="0">
                <a:solidFill>
                  <a:srgbClr val="FFFF00"/>
                </a:solidFill>
                <a:latin typeface="Calibri Light" panose="020F0302020204030204" charset="0"/>
                <a:cs typeface="Calibri Light" panose="020F0302020204030204" charset="0"/>
              </a:rPr>
              <a:t>ư</a:t>
            </a:r>
            <a:r>
              <a:rPr lang="en-US" altLang="en-US" sz="2700" dirty="0">
                <a:solidFill>
                  <a:srgbClr val="FFFF00"/>
                </a:solidFill>
                <a:latin typeface="Calibri Light" panose="020F0302020204030204" charset="0"/>
                <a:cs typeface="Calibri Light" panose="020F0302020204030204" charset="0"/>
              </a:rPr>
              <a:t> </a:t>
            </a:r>
            <a:r>
              <a:rPr lang="en-US" altLang="en-US" sz="2700" dirty="0">
                <a:solidFill>
                  <a:srgbClr val="FFFF00"/>
                </a:solidFill>
                <a:latin typeface="Calibri Light" panose="020F0302020204030204" charset="0"/>
                <a:cs typeface="Calibri Light" panose="020F0302020204030204" charset="0"/>
              </a:rPr>
              <a:t>đ</a:t>
            </a:r>
            <a:r>
              <a:rPr lang="en-US" altLang="en-US" sz="2700" dirty="0">
                <a:solidFill>
                  <a:srgbClr val="FFFF00"/>
                </a:solidFill>
                <a:latin typeface="Calibri Light" panose="020F0302020204030204" charset="0"/>
                <a:cs typeface="Calibri Light" panose="020F0302020204030204" charset="0"/>
              </a:rPr>
              <a:t>ịa </a:t>
            </a:r>
            <a:r>
              <a:rPr lang="en-US" altLang="en-US" sz="2700" dirty="0">
                <a:solidFill>
                  <a:srgbClr val="FFFF00"/>
                </a:solidFill>
                <a:latin typeface="Calibri Light" panose="020F0302020204030204" charset="0"/>
                <a:cs typeface="Calibri Light" panose="020F0302020204030204" charset="0"/>
              </a:rPr>
              <a:t>đ</a:t>
            </a:r>
            <a:r>
              <a:rPr lang="en-US" altLang="en-US" sz="2700" dirty="0">
                <a:solidFill>
                  <a:srgbClr val="FFFF00"/>
                </a:solidFill>
                <a:latin typeface="Calibri Light" panose="020F0302020204030204" charset="0"/>
                <a:cs typeface="Calibri Light" panose="020F0302020204030204" charset="0"/>
              </a:rPr>
              <a:t>iểm, số </a:t>
            </a:r>
            <a:r>
              <a:rPr lang="en-US" altLang="en-US" sz="2700" dirty="0">
                <a:solidFill>
                  <a:srgbClr val="FFFF00"/>
                </a:solidFill>
                <a:latin typeface="Calibri Light" panose="020F0302020204030204" charset="0"/>
                <a:cs typeface="Calibri Light" panose="020F0302020204030204" charset="0"/>
              </a:rPr>
              <a:t>đ</a:t>
            </a:r>
            <a:r>
              <a:rPr lang="en-US" altLang="en-US" sz="2700" dirty="0">
                <a:solidFill>
                  <a:srgbClr val="FFFF00"/>
                </a:solidFill>
                <a:latin typeface="Calibri Light" panose="020F0302020204030204" charset="0"/>
                <a:cs typeface="Calibri Light" panose="020F0302020204030204" charset="0"/>
              </a:rPr>
              <a:t>iện thoại, thời gian làm việc, Email và các trang mạng xã hội chính của hãng ô tô Honda.</a:t>
            </a:r>
            <a:endParaRPr lang="en-US" altLang="en-US" sz="2700"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pPr algn="ctr"/>
            <a:r>
              <a:rPr lang="en-US" altLang="en-US">
                <a:solidFill>
                  <a:schemeClr val="accent1"/>
                </a:solidFill>
                <a:latin typeface="Calibri Light" panose="020F0302020204030204" charset="0"/>
                <a:cs typeface="Calibri Light" panose="020F0302020204030204" charset="0"/>
              </a:rPr>
              <a:t> </a:t>
            </a:r>
            <a:r>
              <a:rPr lang="vi-VN" altLang="en-US">
                <a:solidFill>
                  <a:schemeClr val="accent1"/>
                </a:solidFill>
                <a:latin typeface="Calibri Light" panose="020F0302020204030204" charset="0"/>
                <a:cs typeface="Calibri Light" panose="020F0302020204030204" charset="0"/>
              </a:rPr>
              <a:t>3.</a:t>
            </a:r>
            <a:r>
              <a:rPr lang="en-US" altLang="en-US">
                <a:solidFill>
                  <a:schemeClr val="accent1"/>
                </a:solidFill>
                <a:latin typeface="Calibri Light" panose="020F0302020204030204" charset="0"/>
                <a:cs typeface="Calibri Light" panose="020F0302020204030204" charset="0"/>
              </a:rPr>
              <a:t>Sơ </a:t>
            </a:r>
            <a:r>
              <a:rPr lang="" altLang="en-US">
                <a:solidFill>
                  <a:schemeClr val="accent1"/>
                </a:solidFill>
                <a:latin typeface="Calibri Light" panose="020F0302020204030204" charset="0"/>
                <a:cs typeface="Calibri Light" panose="020F0302020204030204" charset="0"/>
              </a:rPr>
              <a:t>đ</a:t>
            </a:r>
            <a:r>
              <a:rPr lang="en-US" altLang="en-US">
                <a:solidFill>
                  <a:schemeClr val="accent1"/>
                </a:solidFill>
                <a:latin typeface="Calibri Light" panose="020F0302020204030204" charset="0"/>
                <a:cs typeface="Calibri Light" panose="020F0302020204030204" charset="0"/>
              </a:rPr>
              <a:t>ồ cấu trúc Website</a:t>
            </a:r>
            <a:endParaRPr lang="en-US" altLang="en-US">
              <a:solidFill>
                <a:schemeClr val="accent1"/>
              </a:solidFill>
              <a:latin typeface="Calibri Light" panose="020F0302020204030204" charset="0"/>
              <a:cs typeface="Calibri Light" panose="020F0302020204030204" charset="0"/>
            </a:endParaRPr>
          </a:p>
        </p:txBody>
      </p:sp>
      <p:pic>
        <p:nvPicPr>
          <p:cNvPr id="-2147482618" name="Picture 32"/>
          <p:cNvPicPr>
            <a:picLocks noChangeAspect="1"/>
          </p:cNvPicPr>
          <p:nvPr>
            <p:ph idx="1"/>
          </p:nvPr>
        </p:nvPicPr>
        <p:blipFill>
          <a:blip r:embed="rId1"/>
          <a:stretch>
            <a:fillRect/>
          </a:stretch>
        </p:blipFill>
        <p:spPr>
          <a:xfrm>
            <a:off x="1202690" y="1233805"/>
            <a:ext cx="9488170" cy="4944110"/>
          </a:xfrm>
          <a:prstGeom prst="rect">
            <a:avLst/>
          </a:prstGeom>
          <a:noFill/>
          <a:ln w="9525">
            <a:noFill/>
          </a:ln>
        </p:spPr>
      </p:pic>
    </p:spTree>
    <p:custDataLst>
      <p:tags r:id="rId2"/>
    </p:custDataLst>
  </p:cSld>
  <p:clrMapOvr>
    <a:masterClrMapping/>
  </p:clrMapOvr>
</p:sld>
</file>

<file path=ppt/tags/tag1.xml><?xml version="1.0" encoding="utf-8"?>
<p:tagLst xmlns:p="http://schemas.openxmlformats.org/presentationml/2006/main">
  <p:tag name="KSO_WM_CHIP_GROUPID" val="62f21348295c1bf6da6fc98f"/>
  <p:tag name="KSO_WM_CHIP_XID" val="62f21364295c1bf6da6fc9a0"/>
  <p:tag name="KSO_WM_UNIT_DEC_AREA_ID" val="b7fe5e9e30d24f77aece748e64e74a4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bd045f21eea4050a6fd342744c07f97"/>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3.xml><?xml version="1.0" encoding="utf-8"?>
<p:tagLst xmlns:p="http://schemas.openxmlformats.org/presentationml/2006/main">
  <p:tag name="KSO_WM_CHIP_GROUPID" val="62f21348295c1bf6da6fc98f"/>
  <p:tag name="KSO_WM_CHIP_XID" val="62f21364295c1bf6da6fc996"/>
  <p:tag name="KSO_WM_UNIT_DEC_AREA_ID" val="a064e949e181447db59ae2bf88cda68e"/>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2775527b5b424a3894032976e74227d0"/>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4.xml><?xml version="1.0" encoding="utf-8"?>
<p:tagLst xmlns:p="http://schemas.openxmlformats.org/presentationml/2006/main">
  <p:tag name="KSO_WM_CHIP_GROUPID" val="62f21348295c1bf6da6fc98f"/>
  <p:tag name="KSO_WM_CHIP_XID" val="62f21364295c1bf6da6fc995"/>
  <p:tag name="KSO_WM_UNIT_DEC_AREA_ID" val="a612d3ffd10a46beb25fa6e232f2bdaf"/>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604315f103048e8ae8817f10441536d"/>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5.xml><?xml version="1.0" encoding="utf-8"?>
<p:tagLst xmlns:p="http://schemas.openxmlformats.org/presentationml/2006/main">
  <p:tag name="KSO_WM_CHIP_GROUPID" val="62f21348295c1bf6da6fc98f"/>
  <p:tag name="KSO_WM_CHIP_XID" val="62f21364295c1bf6da6fc994"/>
  <p:tag name="KSO_WM_UNIT_DEC_AREA_ID" val="349dad548e744e75800b45d3ae5e21bb"/>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48649e15246148879f18609705cddd5a"/>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6.xml><?xml version="1.0" encoding="utf-8"?>
<p:tagLst xmlns:p="http://schemas.openxmlformats.org/presentationml/2006/main">
  <p:tag name="KSO_WM_CHIP_GROUPID" val="62f21348295c1bf6da6fc98f"/>
  <p:tag name="KSO_WM_CHIP_XID" val="62f21364295c1bf6da6fc993"/>
  <p:tag name="KSO_WM_UNIT_DEC_AREA_ID" val="aa2a09a0816447809b4f42233886b0e0"/>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c7c8cbf2b50442ab9b8f0965899d6831"/>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17.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CHIP_GROUPID" val="62f21348295c1bf6da6fc98f"/>
  <p:tag name="KSO_WM_CHIP_XID" val="62f21364295c1bf6da6fc99f"/>
  <p:tag name="KSO_WM_UNIT_DEC_AREA_ID" val="89314f58d1b44e3697055986834a258f"/>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0ad55d273d094d8e8c339f31a9da97b8"/>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xml><?xml version="1.0" encoding="utf-8"?>
<p:tagLst xmlns:p="http://schemas.openxmlformats.org/presentationml/2006/main">
  <p:tag name="KSO_WM_CHIP_GROUPID" val="62f21348295c1bf6da6fc98f"/>
  <p:tag name="KSO_WM_CHIP_XID" val="62f21364295c1bf6da6fc99b"/>
  <p:tag name="KSO_WM_UNIT_DEC_AREA_ID" val="c2c2c76809544bb1ae7e2124ecdcf31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5457cc402ca42ddb04ed2c8ad24ed89"/>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2.xml><?xml version="1.0" encoding="utf-8"?>
<p:tagLst xmlns:p="http://schemas.openxmlformats.org/presentationml/2006/main">
  <p:tag name="KSO_WM_CHIP_GROUPID" val="62f21348295c1bf6da6fc98f"/>
  <p:tag name="KSO_WM_CHIP_XID" val="62f21364295c1bf6da6fc999"/>
  <p:tag name="KSO_WM_UNIT_DEC_AREA_ID" val="d7f6fdf254c74dbfb2abcb13e2fb5e4d"/>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82acabc223fa4ff0a2896056eb7283f0"/>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3.xml><?xml version="1.0" encoding="utf-8"?>
<p:tagLst xmlns:p="http://schemas.openxmlformats.org/presentationml/2006/main">
  <p:tag name="KSO_WM_CHIP_GROUPID" val="62f21348295c1bf6da6fc98f"/>
  <p:tag name="KSO_WM_CHIP_XID" val="62f21364295c1bf6da6fc99a"/>
  <p:tag name="KSO_WM_UNIT_DEC_AREA_ID" val="44f92b04ddfa4c5c9aae70025c5eda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68aaa8b8784e41fcb06bd94b94e70d94"/>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5.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3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7.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9.xml><?xml version="1.0" encoding="utf-8"?>
<p:tagLst xmlns:p="http://schemas.openxmlformats.org/presentationml/2006/main">
  <p:tag name="KSO_WM_CHIP_GROUPID" val="62f21348295c1bf6da6fc98f"/>
  <p:tag name="KSO_WM_CHIP_XID" val="62f21364295c1bf6da6fc9a0"/>
  <p:tag name="KSO_WM_UNIT_DEC_AREA_ID" val="b7fe5e9e30d24f77aece748e64e74a4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bd045f21eea4050a6fd342744c07f97"/>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CHIP_GROUPID" val="62f21348295c1bf6da6fc98f"/>
  <p:tag name="KSO_WM_CHIP_XID" val="62f21364295c1bf6da6fc997"/>
  <p:tag name="KSO_WM_UNIT_DEC_AREA_ID" val="6bc9c7ab13624c88a089ab14bf56b6e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6a67ed0a53453480986db390155c7c"/>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xml><?xml version="1.0" encoding="utf-8"?>
<p:tagLst xmlns:p="http://schemas.openxmlformats.org/presentationml/2006/main">
  <p:tag name="KSO_WM_CHIP_GROUPID" val="62f21348295c1bf6da6fc98f"/>
  <p:tag name="KSO_WM_CHIP_XID" val="62f21364295c1bf6da6fc99e"/>
  <p:tag name="KSO_WM_UNIT_DEC_AREA_ID" val="9d3a61e87e0d48cca2ee399ce70f084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081e221799945c29236480b29c10cd8"/>
  <p:tag name="KSO_WM_SLIDE_BACKGROUND_TYPE" val="general"/>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68"/>
</p:tagLst>
</file>

<file path=ppt/tags/tag6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68"/>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68"/>
  <p:tag name="KSO_WM_TEMPLATE_THUMBS_INDEX" val="1、9"/>
</p:tagLst>
</file>

<file path=ppt/tags/tag72.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3468_7*a*1"/>
  <p:tag name="KSO_WM_TEMPLATE_CATEGORY" val="custom"/>
  <p:tag name="KSO_WM_TEMPLATE_INDEX" val="20233468"/>
  <p:tag name="KSO_WM_UNIT_LAYERLEVEL" val="1"/>
  <p:tag name="KSO_WM_TAG_VERSION" val="3.0"/>
  <p:tag name="KSO_WM_BEAUTIFY_FLAG" val="#wm#"/>
  <p:tag name="KSO_WM_UNIT_PRESET_TEXT" val="Your title here"/>
</p:tagLst>
</file>

<file path=ppt/tags/tag73.xml><?xml version="1.0" encoding="utf-8"?>
<p:tagLst xmlns:p="http://schemas.openxmlformats.org/presentationml/2006/main">
  <p:tag name="KSO_WM_SPECIAL_SOURCE" val="bdnull"/>
  <p:tag name="KSO_WM_SLIDE_ID" val="custom20233468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3468"/>
  <p:tag name="KSO_WM_SLIDE_LAYOUT" val="a_e"/>
  <p:tag name="KSO_WM_SLIDE_LAYOUT_CNT" val="1_1"/>
</p:tagLst>
</file>

<file path=ppt/tags/tag74.xml><?xml version="1.0" encoding="utf-8"?>
<p:tagLst xmlns:p="http://schemas.openxmlformats.org/presentationml/2006/main">
  <p:tag name="KSO_WM_BEAUTIFY_FLAG" val="#wm#"/>
  <p:tag name="KSO_WM_TEMPLATE_CATEGORY" val="custom"/>
  <p:tag name="KSO_WM_TEMPLATE_INDEX" val="20233468"/>
</p:tagLst>
</file>

<file path=ppt/tags/tag75.xml><?xml version="1.0" encoding="utf-8"?>
<p:tagLst xmlns:p="http://schemas.openxmlformats.org/presentationml/2006/main">
  <p:tag name="KSO_WM_BEAUTIFY_FLAG" val="#wm#"/>
  <p:tag name="KSO_WM_TEMPLATE_CATEGORY" val="custom"/>
  <p:tag name="KSO_WM_TEMPLATE_INDEX" val="20233468"/>
</p:tagLst>
</file>

<file path=ppt/tags/tag76.xml><?xml version="1.0" encoding="utf-8"?>
<p:tagLst xmlns:p="http://schemas.openxmlformats.org/presentationml/2006/main">
  <p:tag name="KSO_WM_BEAUTIFY_FLAG" val="#wm#"/>
  <p:tag name="KSO_WM_TEMPLATE_CATEGORY" val="custom"/>
  <p:tag name="KSO_WM_TEMPLATE_INDEX" val="20233468"/>
</p:tagLst>
</file>

<file path=ppt/tags/tag77.xml><?xml version="1.0" encoding="utf-8"?>
<p:tagLst xmlns:p="http://schemas.openxmlformats.org/presentationml/2006/main">
  <p:tag name="KSO_WM_BEAUTIFY_FLAG" val="#wm#"/>
  <p:tag name="KSO_WM_TEMPLATE_CATEGORY" val="custom"/>
  <p:tag name="KSO_WM_TEMPLATE_INDEX" val="20233468"/>
</p:tagLst>
</file>

<file path=ppt/tags/tag78.xml><?xml version="1.0" encoding="utf-8"?>
<p:tagLst xmlns:p="http://schemas.openxmlformats.org/presentationml/2006/main">
  <p:tag name="KSO_WM_BEAUTIFY_FLAG" val="#wm#"/>
  <p:tag name="KSO_WM_TEMPLATE_CATEGORY" val="custom"/>
  <p:tag name="KSO_WM_TEMPLATE_INDEX" val="20233468"/>
</p:tagLst>
</file>

<file path=ppt/tags/tag79.xml><?xml version="1.0" encoding="utf-8"?>
<p:tagLst xmlns:p="http://schemas.openxmlformats.org/presentationml/2006/main">
  <p:tag name="KSO_WM_BEAUTIFY_FLAG" val="#wm#"/>
  <p:tag name="KSO_WM_TEMPLATE_CATEGORY" val="custom"/>
  <p:tag name="KSO_WM_TEMPLATE_INDEX" val="20233468"/>
</p:tagLst>
</file>

<file path=ppt/tags/tag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33468"/>
</p:tagLst>
</file>

<file path=ppt/tags/tag81.xml><?xml version="1.0" encoding="utf-8"?>
<p:tagLst xmlns:p="http://schemas.openxmlformats.org/presentationml/2006/main">
  <p:tag name="KSO_WM_BEAUTIFY_FLAG" val="#wm#"/>
  <p:tag name="KSO_WM_TEMPLATE_CATEGORY" val="custom"/>
  <p:tag name="KSO_WM_TEMPLATE_INDEX" val="20233468"/>
</p:tagLst>
</file>

<file path=ppt/tags/tag82.xml><?xml version="1.0" encoding="utf-8"?>
<p:tagLst xmlns:p="http://schemas.openxmlformats.org/presentationml/2006/main">
  <p:tag name="KSO_WM_BEAUTIFY_FLAG" val="#wm#"/>
  <p:tag name="KSO_WM_TEMPLATE_CATEGORY" val="custom"/>
  <p:tag name="KSO_WM_TEMPLATE_INDEX" val="20233468"/>
</p:tagLst>
</file>

<file path=ppt/tags/tag83.xml><?xml version="1.0" encoding="utf-8"?>
<p:tagLst xmlns:p="http://schemas.openxmlformats.org/presentationml/2006/main">
  <p:tag name="KSO_WM_BEAUTIFY_FLAG" val="#wm#"/>
  <p:tag name="KSO_WM_TEMPLATE_CATEGORY" val="custom"/>
  <p:tag name="KSO_WM_TEMPLATE_INDEX" val="20233468"/>
</p:tagLst>
</file>

<file path=ppt/tags/tag84.xml><?xml version="1.0" encoding="utf-8"?>
<p:tagLst xmlns:p="http://schemas.openxmlformats.org/presentationml/2006/main">
  <p:tag name="KSO_WM_BEAUTIFY_FLAG" val="#wm#"/>
  <p:tag name="KSO_WM_TEMPLATE_CATEGORY" val="custom"/>
  <p:tag name="KSO_WM_TEMPLATE_INDEX" val="20233468"/>
</p:tagLst>
</file>

<file path=ppt/tags/tag85.xml><?xml version="1.0" encoding="utf-8"?>
<p:tagLst xmlns:p="http://schemas.openxmlformats.org/presentationml/2006/main">
  <p:tag name="KSO_WM_BEAUTIFY_FLAG" val="#wm#"/>
  <p:tag name="KSO_WM_TEMPLATE_CATEGORY" val="custom"/>
  <p:tag name="KSO_WM_TEMPLATE_INDEX" val="20233468"/>
</p:tagLst>
</file>

<file path=ppt/tags/tag86.xml><?xml version="1.0" encoding="utf-8"?>
<p:tagLst xmlns:p="http://schemas.openxmlformats.org/presentationml/2006/main">
  <p:tag name="KSO_WM_BEAUTIFY_FLAG" val="#wm#"/>
  <p:tag name="KSO_WM_TEMPLATE_CATEGORY" val="custom"/>
  <p:tag name="KSO_WM_TEMPLATE_INDEX" val="20233468"/>
</p:tagLst>
</file>

<file path=ppt/tags/tag87.xml><?xml version="1.0" encoding="utf-8"?>
<p:tagLst xmlns:p="http://schemas.openxmlformats.org/presentationml/2006/main">
  <p:tag name="KSO_WM_BEAUTIFY_FLAG" val="#wm#"/>
  <p:tag name="KSO_WM_TEMPLATE_CATEGORY" val="custom"/>
  <p:tag name="KSO_WM_TEMPLATE_INDEX" val="20233468"/>
</p:tagLst>
</file>

<file path=ppt/tags/tag88.xml><?xml version="1.0" encoding="utf-8"?>
<p:tagLst xmlns:p="http://schemas.openxmlformats.org/presentationml/2006/main">
  <p:tag name="KSO_WM_BEAUTIFY_FLAG" val="#wm#"/>
  <p:tag name="KSO_WM_TEMPLATE_CATEGORY" val="custom"/>
  <p:tag name="KSO_WM_TEMPLATE_INDEX" val="20233468"/>
</p:tagLst>
</file>

<file path=ppt/tags/tag89.xml><?xml version="1.0" encoding="utf-8"?>
<p:tagLst xmlns:p="http://schemas.openxmlformats.org/presentationml/2006/main">
  <p:tag name="KSO_WM_BEAUTIFY_FLAG" val="#wm#"/>
  <p:tag name="KSO_WM_TEMPLATE_CATEGORY" val="custom"/>
  <p:tag name="KSO_WM_TEMPLATE_INDEX" val="20233468"/>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33468"/>
</p:tagLst>
</file>

<file path=ppt/tags/tag91.xml><?xml version="1.0" encoding="utf-8"?>
<p:tagLst xmlns:p="http://schemas.openxmlformats.org/presentationml/2006/main">
  <p:tag name="KSO_WM_BEAUTIFY_FLAG" val="#wm#"/>
  <p:tag name="KSO_WM_TEMPLATE_CATEGORY" val="custom"/>
  <p:tag name="KSO_WM_TEMPLATE_INDEX" val="20233468"/>
</p:tagLst>
</file>

<file path=ppt/tags/tag92.xml><?xml version="1.0" encoding="utf-8"?>
<p:tagLst xmlns:p="http://schemas.openxmlformats.org/presentationml/2006/main">
  <p:tag name="KSO_WM_BEAUTIFY_FLAG" val="#wm#"/>
  <p:tag name="KSO_WM_TEMPLATE_CATEGORY" val="custom"/>
  <p:tag name="KSO_WM_TEMPLATE_INDEX" val="20233468"/>
</p:tagLst>
</file>

<file path=ppt/tags/tag93.xml><?xml version="1.0" encoding="utf-8"?>
<p:tagLst xmlns:p="http://schemas.openxmlformats.org/presentationml/2006/main">
  <p:tag name="KSO_WM_BEAUTIFY_FLAG" val="#wm#"/>
  <p:tag name="KSO_WM_TEMPLATE_CATEGORY" val="custom"/>
  <p:tag name="KSO_WM_TEMPLATE_INDEX" val="20233468"/>
</p:tagLst>
</file>

<file path=ppt/tags/tag94.xml><?xml version="1.0" encoding="utf-8"?>
<p:tagLst xmlns:p="http://schemas.openxmlformats.org/presentationml/2006/main">
  <p:tag name="KSO_WM_BEAUTIFY_FLAG" val="#wm#"/>
  <p:tag name="KSO_WM_TEMPLATE_CATEGORY" val="custom"/>
  <p:tag name="KSO_WM_TEMPLATE_INDEX" val="20233468"/>
</p:tagLst>
</file>

<file path=ppt/tags/tag95.xml><?xml version="1.0" encoding="utf-8"?>
<p:tagLst xmlns:p="http://schemas.openxmlformats.org/presentationml/2006/main">
  <p:tag name="KSO_WM_BEAUTIFY_FLAG" val="#wm#"/>
  <p:tag name="KSO_WM_TEMPLATE_CATEGORY" val="custom"/>
  <p:tag name="KSO_WM_TEMPLATE_INDEX" val="20233468"/>
</p:tagLst>
</file>

<file path=ppt/tags/tag96.xml><?xml version="1.0" encoding="utf-8"?>
<p:tagLst xmlns:p="http://schemas.openxmlformats.org/presentationml/2006/main">
  <p:tag name="TABLE_ENDDRAG_ORIGIN_RECT" val="566*396"/>
  <p:tag name="TABLE_ENDDRAG_RECT" val="206*103*566*396"/>
</p:tagLst>
</file>

<file path=ppt/tags/tag97.xml><?xml version="1.0" encoding="utf-8"?>
<p:tagLst xmlns:p="http://schemas.openxmlformats.org/presentationml/2006/main">
  <p:tag name="KSO_WM_BEAUTIFY_FLAG" val="#wm#"/>
  <p:tag name="KSO_WM_TEMPLATE_CATEGORY" val="custom"/>
  <p:tag name="KSO_WM_TEMPLATE_INDEX" val="20233468"/>
</p:tagLst>
</file>

<file path=ppt/tags/tag98.xml><?xml version="1.0" encoding="utf-8"?>
<p:tagLst xmlns:p="http://schemas.openxmlformats.org/presentationml/2006/main">
  <p:tag name="KSO_WM_BEAUTIFY_FLAG" val="#wm#"/>
  <p:tag name="KSO_WM_TEMPLATE_CATEGORY" val="custom"/>
  <p:tag name="KSO_WM_TEMPLATE_INDEX" val="20233468"/>
</p:tagLst>
</file>

<file path=ppt/theme/theme1.xml><?xml version="1.0" encoding="utf-8"?>
<a:theme xmlns:a="http://schemas.openxmlformats.org/drawingml/2006/main" name="Office Theme">
  <a:themeElements>
    <a:clrScheme name="自定义 2707">
      <a:dk1>
        <a:srgbClr val="000000"/>
      </a:dk1>
      <a:lt1>
        <a:srgbClr val="FFFFFF"/>
      </a:lt1>
      <a:dk2>
        <a:srgbClr val="29363B"/>
      </a:dk2>
      <a:lt2>
        <a:srgbClr val="FFFFFF"/>
      </a:lt2>
      <a:accent1>
        <a:srgbClr val="87A5C7"/>
      </a:accent1>
      <a:accent2>
        <a:srgbClr val="9EAAB0"/>
      </a:accent2>
      <a:accent3>
        <a:srgbClr val="F1AF97"/>
      </a:accent3>
      <a:accent4>
        <a:srgbClr val="C1B7B8"/>
      </a:accent4>
      <a:accent5>
        <a:srgbClr val="D6B8B2"/>
      </a:accent5>
      <a:accent6>
        <a:srgbClr val="E6AFA2"/>
      </a:accent6>
      <a:hlink>
        <a:srgbClr val="304FFE"/>
      </a:hlink>
      <a:folHlink>
        <a:srgbClr val="492067"/>
      </a:folHlink>
    </a:clrScheme>
    <a:fontScheme name="字体-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8877</Words>
  <Application>WPS Presentation</Application>
  <PresentationFormat>Widescreen</PresentationFormat>
  <Paragraphs>179</Paragraphs>
  <Slides>25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SimSun</vt:lpstr>
      <vt:lpstr>Wingdings</vt:lpstr>
      <vt:lpstr>Times New Roman</vt:lpstr>
      <vt:lpstr>Calibri Light</vt:lpstr>
      <vt:lpstr>Nunito Sans</vt:lpstr>
      <vt:lpstr>Segoe Print</vt:lpstr>
      <vt:lpstr>Microsoft YaHei</vt:lpstr>
      <vt:lpstr>Arial Unicode MS</vt:lpstr>
      <vt:lpstr>Manrope ExtraBold</vt:lpstr>
      <vt:lpstr>Nunito Sans ExtraBold</vt:lpstr>
      <vt:lpstr>Calibri</vt:lpstr>
      <vt:lpstr>Lato</vt:lpstr>
      <vt:lpstr>Agency FB</vt:lpstr>
      <vt:lpstr>Arial Narrow</vt:lpstr>
      <vt:lpstr>Algerian</vt:lpstr>
      <vt:lpstr>Times New Roman</vt:lpstr>
      <vt:lpstr>Office Theme</vt:lpstr>
      <vt:lpstr>CƠ SỞ NGÀNH  WEBSITE GIỚI THIỆU XE Ô TÔ </vt:lpstr>
      <vt:lpstr>I. TỔNG QUAN 1. Tổng quan về đề tài                                                                                                                                                                    II. NGHIÊN CỨU LÝ THUYẾT 1. Khái niệm HTML 2. Khái niệm JavaScript 3. Tailwind CSS 4. Khái niệm API và JSON 5. Sơ đồ cấu trúc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ưu, nhược điểm của MapReduce</dc:title>
  <dc:creator/>
  <cp:lastModifiedBy>Trung Thành</cp:lastModifiedBy>
  <cp:revision>8</cp:revision>
  <dcterms:created xsi:type="dcterms:W3CDTF">2024-10-21T14:03:00Z</dcterms:created>
  <dcterms:modified xsi:type="dcterms:W3CDTF">2025-01-08T15:20:29Z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CF37E62A46E543F98FEC52C92B6F0892_13</vt:lpwstr>
  </property>
  <property fmtid="{D5CDD505-2E9C-101B-9397-08002B2CF9AE}" pid="3" name="KSOProductBuildVer">
    <vt:lpwstr>1033-12.2.0.19307</vt:lpwstr>
  </property>
</Properties>
</file>